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5"/>
  </p:notesMasterIdLst>
  <p:sldIdLst>
    <p:sldId id="258" r:id="rId2"/>
    <p:sldId id="263" r:id="rId3"/>
    <p:sldId id="262" r:id="rId4"/>
    <p:sldId id="259" r:id="rId5"/>
    <p:sldId id="266" r:id="rId6"/>
    <p:sldId id="289" r:id="rId7"/>
    <p:sldId id="257" r:id="rId8"/>
    <p:sldId id="280" r:id="rId9"/>
    <p:sldId id="281" r:id="rId10"/>
    <p:sldId id="279" r:id="rId11"/>
    <p:sldId id="284" r:id="rId12"/>
    <p:sldId id="282" r:id="rId13"/>
    <p:sldId id="290" r:id="rId14"/>
    <p:sldId id="291" r:id="rId15"/>
    <p:sldId id="292" r:id="rId16"/>
    <p:sldId id="283" r:id="rId17"/>
    <p:sldId id="286" r:id="rId18"/>
    <p:sldId id="285" r:id="rId19"/>
    <p:sldId id="304" r:id="rId20"/>
    <p:sldId id="305" r:id="rId21"/>
    <p:sldId id="306" r:id="rId22"/>
    <p:sldId id="307" r:id="rId23"/>
    <p:sldId id="308" r:id="rId24"/>
    <p:sldId id="317" r:id="rId25"/>
    <p:sldId id="310" r:id="rId26"/>
    <p:sldId id="311" r:id="rId27"/>
    <p:sldId id="312" r:id="rId28"/>
    <p:sldId id="313" r:id="rId29"/>
    <p:sldId id="323" r:id="rId30"/>
    <p:sldId id="298" r:id="rId31"/>
    <p:sldId id="299" r:id="rId32"/>
    <p:sldId id="300" r:id="rId33"/>
    <p:sldId id="301" r:id="rId34"/>
    <p:sldId id="302" r:id="rId35"/>
    <p:sldId id="268" r:id="rId36"/>
    <p:sldId id="269" r:id="rId37"/>
    <p:sldId id="270" r:id="rId38"/>
    <p:sldId id="271" r:id="rId39"/>
    <p:sldId id="272" r:id="rId40"/>
    <p:sldId id="273" r:id="rId41"/>
    <p:sldId id="274" r:id="rId42"/>
    <p:sldId id="275" r:id="rId43"/>
    <p:sldId id="276" r:id="rId44"/>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50" autoAdjust="0"/>
    <p:restoredTop sz="91314" autoAdjust="0"/>
  </p:normalViewPr>
  <p:slideViewPr>
    <p:cSldViewPr snapToGrid="0" snapToObjects="1">
      <p:cViewPr varScale="1">
        <p:scale>
          <a:sx n="156" d="100"/>
          <a:sy n="156" d="100"/>
        </p:scale>
        <p:origin x="714"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3C63117-D3FF-734D-A3CE-E6B2A61477D0}" type="datetimeFigureOut">
              <a:rPr lang="en-US" smtClean="0"/>
              <a:t>6/13/2021</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064F98A-6450-1B4A-BF2E-0BB9242F79E1}" type="slidenum">
              <a:rPr lang="en-US" smtClean="0"/>
              <a:t>‹#›</a:t>
            </a:fld>
            <a:endParaRPr lang="en-US"/>
          </a:p>
        </p:txBody>
      </p:sp>
    </p:spTree>
    <p:extLst>
      <p:ext uri="{BB962C8B-B14F-4D97-AF65-F5344CB8AC3E}">
        <p14:creationId xmlns:p14="http://schemas.microsoft.com/office/powerpoint/2010/main" val="396780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aculty.franklin.uga.edu/dhall/sites/faculty.franklin.uga.edu.dhall/files/lec1.pdf"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https://faculty.franklin.uga.edu/dhall/sites/faculty.franklin.uga.edu.dhall/files/lec1.pdf</a:t>
            </a:r>
            <a:endParaRPr lang="en-US"/>
          </a:p>
        </p:txBody>
      </p:sp>
      <p:sp>
        <p:nvSpPr>
          <p:cNvPr id="4" name="Slide Number Placeholder 3"/>
          <p:cNvSpPr>
            <a:spLocks noGrp="1"/>
          </p:cNvSpPr>
          <p:nvPr>
            <p:ph type="sldNum" sz="quarter" idx="10"/>
          </p:nvPr>
        </p:nvSpPr>
        <p:spPr/>
        <p:txBody>
          <a:bodyPr/>
          <a:lstStyle/>
          <a:p>
            <a:fld id="{2C81080C-84A1-4B17-995E-F5FF8888E9ED}" type="slidenum">
              <a:rPr lang="en-US" smtClean="0"/>
              <a:t>1</a:t>
            </a:fld>
            <a:endParaRPr lang="en-US"/>
          </a:p>
        </p:txBody>
      </p:sp>
    </p:spTree>
    <p:extLst>
      <p:ext uri="{BB962C8B-B14F-4D97-AF65-F5344CB8AC3E}">
        <p14:creationId xmlns:p14="http://schemas.microsoft.com/office/powerpoint/2010/main" val="179453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2600">
                <a:solidFill>
                  <a:schemeClr val="bg1"/>
                </a:solidFill>
                <a:latin typeface="Contemporary Brush" pitchFamily="66" charset="0"/>
              </a:defRPr>
            </a:lvl1pPr>
            <a:lvl2pPr marL="830217" indent="-319314">
              <a:defRPr sz="2600">
                <a:solidFill>
                  <a:schemeClr val="bg1"/>
                </a:solidFill>
                <a:latin typeface="Contemporary Brush" pitchFamily="66" charset="0"/>
              </a:defRPr>
            </a:lvl2pPr>
            <a:lvl3pPr marL="1277257" indent="-255451">
              <a:defRPr sz="2600">
                <a:solidFill>
                  <a:schemeClr val="bg1"/>
                </a:solidFill>
                <a:latin typeface="Contemporary Brush" pitchFamily="66" charset="0"/>
              </a:defRPr>
            </a:lvl3pPr>
            <a:lvl4pPr marL="1788160" indent="-255451">
              <a:defRPr sz="2600">
                <a:solidFill>
                  <a:schemeClr val="bg1"/>
                </a:solidFill>
                <a:latin typeface="Contemporary Brush" pitchFamily="66" charset="0"/>
              </a:defRPr>
            </a:lvl4pPr>
            <a:lvl5pPr marL="2299064" indent="-255451">
              <a:defRPr sz="2600">
                <a:solidFill>
                  <a:schemeClr val="bg1"/>
                </a:solidFill>
                <a:latin typeface="Contemporary Brush" pitchFamily="66" charset="0"/>
              </a:defRPr>
            </a:lvl5pPr>
            <a:lvl6pPr marL="2809966" indent="-255451" eaLnBrk="0" fontAlgn="base" hangingPunct="0">
              <a:spcBef>
                <a:spcPct val="0"/>
              </a:spcBef>
              <a:spcAft>
                <a:spcPct val="0"/>
              </a:spcAft>
              <a:defRPr sz="2600">
                <a:solidFill>
                  <a:schemeClr val="bg1"/>
                </a:solidFill>
                <a:latin typeface="Contemporary Brush" pitchFamily="66" charset="0"/>
              </a:defRPr>
            </a:lvl6pPr>
            <a:lvl7pPr marL="3320869" indent="-255451" eaLnBrk="0" fontAlgn="base" hangingPunct="0">
              <a:spcBef>
                <a:spcPct val="0"/>
              </a:spcBef>
              <a:spcAft>
                <a:spcPct val="0"/>
              </a:spcAft>
              <a:defRPr sz="2600">
                <a:solidFill>
                  <a:schemeClr val="bg1"/>
                </a:solidFill>
                <a:latin typeface="Contemporary Brush" pitchFamily="66" charset="0"/>
              </a:defRPr>
            </a:lvl7pPr>
            <a:lvl8pPr marL="3831772" indent="-255451" eaLnBrk="0" fontAlgn="base" hangingPunct="0">
              <a:spcBef>
                <a:spcPct val="0"/>
              </a:spcBef>
              <a:spcAft>
                <a:spcPct val="0"/>
              </a:spcAft>
              <a:defRPr sz="2600">
                <a:solidFill>
                  <a:schemeClr val="bg1"/>
                </a:solidFill>
                <a:latin typeface="Contemporary Brush" pitchFamily="66" charset="0"/>
              </a:defRPr>
            </a:lvl8pPr>
            <a:lvl9pPr marL="4342675" indent="-255451" eaLnBrk="0" fontAlgn="base" hangingPunct="0">
              <a:spcBef>
                <a:spcPct val="0"/>
              </a:spcBef>
              <a:spcAft>
                <a:spcPct val="0"/>
              </a:spcAft>
              <a:defRPr sz="2600">
                <a:solidFill>
                  <a:schemeClr val="bg1"/>
                </a:solidFill>
                <a:latin typeface="Contemporary Brush" pitchFamily="66" charset="0"/>
              </a:defRPr>
            </a:lvl9pPr>
          </a:lstStyle>
          <a:p>
            <a:fld id="{6122EA50-402E-4C50-BC52-57B953BCB483}" type="slidenum">
              <a:rPr lang="en-US" sz="1400">
                <a:solidFill>
                  <a:schemeClr val="tx1"/>
                </a:solidFill>
                <a:latin typeface="Times New Roman" pitchFamily="18" charset="0"/>
              </a:rPr>
              <a:pPr/>
              <a:t>34</a:t>
            </a:fld>
            <a:endParaRPr lang="en-US" sz="1400" dirty="0">
              <a:solidFill>
                <a:schemeClr val="tx1"/>
              </a:solidFill>
              <a:latin typeface="Times New Roman"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482897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2600">
                <a:solidFill>
                  <a:schemeClr val="bg1"/>
                </a:solidFill>
                <a:latin typeface="Contemporary Brush" pitchFamily="66" charset="0"/>
              </a:defRPr>
            </a:lvl1pPr>
            <a:lvl2pPr marL="830217" indent="-319314">
              <a:defRPr sz="2600">
                <a:solidFill>
                  <a:schemeClr val="bg1"/>
                </a:solidFill>
                <a:latin typeface="Contemporary Brush" pitchFamily="66" charset="0"/>
              </a:defRPr>
            </a:lvl2pPr>
            <a:lvl3pPr marL="1277257" indent="-255451">
              <a:defRPr sz="2600">
                <a:solidFill>
                  <a:schemeClr val="bg1"/>
                </a:solidFill>
                <a:latin typeface="Contemporary Brush" pitchFamily="66" charset="0"/>
              </a:defRPr>
            </a:lvl3pPr>
            <a:lvl4pPr marL="1788160" indent="-255451">
              <a:defRPr sz="2600">
                <a:solidFill>
                  <a:schemeClr val="bg1"/>
                </a:solidFill>
                <a:latin typeface="Contemporary Brush" pitchFamily="66" charset="0"/>
              </a:defRPr>
            </a:lvl4pPr>
            <a:lvl5pPr marL="2299064" indent="-255451">
              <a:defRPr sz="2600">
                <a:solidFill>
                  <a:schemeClr val="bg1"/>
                </a:solidFill>
                <a:latin typeface="Contemporary Brush" pitchFamily="66" charset="0"/>
              </a:defRPr>
            </a:lvl5pPr>
            <a:lvl6pPr marL="2809966" indent="-255451" eaLnBrk="0" fontAlgn="base" hangingPunct="0">
              <a:spcBef>
                <a:spcPct val="0"/>
              </a:spcBef>
              <a:spcAft>
                <a:spcPct val="0"/>
              </a:spcAft>
              <a:defRPr sz="2600">
                <a:solidFill>
                  <a:schemeClr val="bg1"/>
                </a:solidFill>
                <a:latin typeface="Contemporary Brush" pitchFamily="66" charset="0"/>
              </a:defRPr>
            </a:lvl6pPr>
            <a:lvl7pPr marL="3320869" indent="-255451" eaLnBrk="0" fontAlgn="base" hangingPunct="0">
              <a:spcBef>
                <a:spcPct val="0"/>
              </a:spcBef>
              <a:spcAft>
                <a:spcPct val="0"/>
              </a:spcAft>
              <a:defRPr sz="2600">
                <a:solidFill>
                  <a:schemeClr val="bg1"/>
                </a:solidFill>
                <a:latin typeface="Contemporary Brush" pitchFamily="66" charset="0"/>
              </a:defRPr>
            </a:lvl7pPr>
            <a:lvl8pPr marL="3831772" indent="-255451" eaLnBrk="0" fontAlgn="base" hangingPunct="0">
              <a:spcBef>
                <a:spcPct val="0"/>
              </a:spcBef>
              <a:spcAft>
                <a:spcPct val="0"/>
              </a:spcAft>
              <a:defRPr sz="2600">
                <a:solidFill>
                  <a:schemeClr val="bg1"/>
                </a:solidFill>
                <a:latin typeface="Contemporary Brush" pitchFamily="66" charset="0"/>
              </a:defRPr>
            </a:lvl8pPr>
            <a:lvl9pPr marL="4342675" indent="-255451" eaLnBrk="0" fontAlgn="base" hangingPunct="0">
              <a:spcBef>
                <a:spcPct val="0"/>
              </a:spcBef>
              <a:spcAft>
                <a:spcPct val="0"/>
              </a:spcAft>
              <a:defRPr sz="2600">
                <a:solidFill>
                  <a:schemeClr val="bg1"/>
                </a:solidFill>
                <a:latin typeface="Contemporary Brush" pitchFamily="66" charset="0"/>
              </a:defRPr>
            </a:lvl9pPr>
          </a:lstStyle>
          <a:p>
            <a:fld id="{6122EA50-402E-4C50-BC52-57B953BCB483}" type="slidenum">
              <a:rPr lang="en-US" sz="1400">
                <a:solidFill>
                  <a:schemeClr val="tx1"/>
                </a:solidFill>
                <a:latin typeface="Times New Roman" pitchFamily="18" charset="0"/>
              </a:rPr>
              <a:pPr/>
              <a:t>4</a:t>
            </a:fld>
            <a:endParaRPr lang="en-US" sz="1400" dirty="0">
              <a:solidFill>
                <a:schemeClr val="tx1"/>
              </a:solidFill>
              <a:latin typeface="Times New Roman"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761323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Transitive property</a:t>
            </a:r>
            <a:r>
              <a:rPr lang="en-US" baseline="0" dirty="0"/>
              <a:t>: truth = beauty</a:t>
            </a:r>
            <a:endParaRPr lang="en-US" dirty="0"/>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5</a:t>
            </a:fld>
            <a:endParaRPr lang="en-US"/>
          </a:p>
        </p:txBody>
      </p:sp>
    </p:spTree>
    <p:extLst>
      <p:ext uri="{BB962C8B-B14F-4D97-AF65-F5344CB8AC3E}">
        <p14:creationId xmlns:p14="http://schemas.microsoft.com/office/powerpoint/2010/main" val="295689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Cardiovascular events in the greater Munich area – where the world cup was held</a:t>
            </a:r>
          </a:p>
          <a:p>
            <a:endParaRPr lang="en-US" altLang="en-US"/>
          </a:p>
          <a:p>
            <a:r>
              <a:rPr lang="en-US" altLang="en-US"/>
              <a:t>The FIFA World Cup 2006 in Germany started on June 9, 2006, and ended</a:t>
            </a:r>
          </a:p>
          <a:p>
            <a:r>
              <a:rPr lang="en-US" altLang="en-US"/>
              <a:t>on July 9, 2006. The 2006 World Cup matches with German participation</a:t>
            </a:r>
          </a:p>
          <a:p>
            <a:r>
              <a:rPr lang="en-US" altLang="en-US"/>
              <a:t>are indicated by numbers 1 through 7: match 1, Germany versus Costa</a:t>
            </a:r>
          </a:p>
          <a:p>
            <a:r>
              <a:rPr lang="en-US" altLang="en-US"/>
              <a:t>Rica; match 2, Germany versus Poland; match 3, Germany versus Ecuador;</a:t>
            </a:r>
          </a:p>
          <a:p>
            <a:r>
              <a:rPr lang="en-US" altLang="en-US"/>
              <a:t>match 4, Germany versus Sweden; match 5, Germany versus Argentina;</a:t>
            </a:r>
          </a:p>
          <a:p>
            <a:r>
              <a:rPr lang="en-US" altLang="en-US"/>
              <a:t>match 6, Germany versus Italy; and match 7, Germany versus Portugal (for</a:t>
            </a:r>
          </a:p>
          <a:p>
            <a:r>
              <a:rPr lang="en-US" altLang="en-US"/>
              <a:t>third-place standing). Match 8 was the final match, Italy versus France.</a:t>
            </a:r>
          </a:p>
          <a:p>
            <a:r>
              <a:rPr lang="en-US" altLang="en-US"/>
              <a:t>Italy won first place.</a:t>
            </a:r>
          </a:p>
          <a:p>
            <a:endParaRPr lang="en-US" alt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0313">
              <a:spcBef>
                <a:spcPct val="30000"/>
              </a:spcBef>
              <a:defRPr sz="1300">
                <a:solidFill>
                  <a:schemeClr val="tx1"/>
                </a:solidFill>
                <a:latin typeface="Arial" charset="0"/>
              </a:defRPr>
            </a:lvl1pPr>
            <a:lvl2pPr marL="785372" indent="-302066" defTabSz="1020313">
              <a:spcBef>
                <a:spcPct val="30000"/>
              </a:spcBef>
              <a:defRPr sz="1300">
                <a:solidFill>
                  <a:schemeClr val="tx1"/>
                </a:solidFill>
                <a:latin typeface="Arial" charset="0"/>
              </a:defRPr>
            </a:lvl2pPr>
            <a:lvl3pPr marL="1208265" indent="-241653" defTabSz="1020313">
              <a:spcBef>
                <a:spcPct val="30000"/>
              </a:spcBef>
              <a:defRPr sz="1300">
                <a:solidFill>
                  <a:schemeClr val="tx1"/>
                </a:solidFill>
                <a:latin typeface="Arial" charset="0"/>
              </a:defRPr>
            </a:lvl3pPr>
            <a:lvl4pPr marL="1691571" indent="-241653" defTabSz="1020313">
              <a:spcBef>
                <a:spcPct val="30000"/>
              </a:spcBef>
              <a:defRPr sz="1300">
                <a:solidFill>
                  <a:schemeClr val="tx1"/>
                </a:solidFill>
                <a:latin typeface="Arial" charset="0"/>
              </a:defRPr>
            </a:lvl4pPr>
            <a:lvl5pPr marL="2174878" indent="-241653" defTabSz="1020313">
              <a:spcBef>
                <a:spcPct val="30000"/>
              </a:spcBef>
              <a:defRPr sz="1300">
                <a:solidFill>
                  <a:schemeClr val="tx1"/>
                </a:solidFill>
                <a:latin typeface="Arial" charset="0"/>
              </a:defRPr>
            </a:lvl5pPr>
            <a:lvl6pPr marL="2658184" indent="-241653" defTabSz="1020313" eaLnBrk="0" fontAlgn="base" hangingPunct="0">
              <a:spcBef>
                <a:spcPct val="30000"/>
              </a:spcBef>
              <a:spcAft>
                <a:spcPct val="0"/>
              </a:spcAft>
              <a:defRPr sz="1300">
                <a:solidFill>
                  <a:schemeClr val="tx1"/>
                </a:solidFill>
                <a:latin typeface="Arial" charset="0"/>
              </a:defRPr>
            </a:lvl6pPr>
            <a:lvl7pPr marL="3141490" indent="-241653" defTabSz="1020313" eaLnBrk="0" fontAlgn="base" hangingPunct="0">
              <a:spcBef>
                <a:spcPct val="30000"/>
              </a:spcBef>
              <a:spcAft>
                <a:spcPct val="0"/>
              </a:spcAft>
              <a:defRPr sz="1300">
                <a:solidFill>
                  <a:schemeClr val="tx1"/>
                </a:solidFill>
                <a:latin typeface="Arial" charset="0"/>
              </a:defRPr>
            </a:lvl7pPr>
            <a:lvl8pPr marL="3624796" indent="-241653" defTabSz="1020313" eaLnBrk="0" fontAlgn="base" hangingPunct="0">
              <a:spcBef>
                <a:spcPct val="30000"/>
              </a:spcBef>
              <a:spcAft>
                <a:spcPct val="0"/>
              </a:spcAft>
              <a:defRPr sz="1300">
                <a:solidFill>
                  <a:schemeClr val="tx1"/>
                </a:solidFill>
                <a:latin typeface="Arial" charset="0"/>
              </a:defRPr>
            </a:lvl8pPr>
            <a:lvl9pPr marL="4108102" indent="-241653" defTabSz="1020313" eaLnBrk="0" fontAlgn="base" hangingPunct="0">
              <a:spcBef>
                <a:spcPct val="30000"/>
              </a:spcBef>
              <a:spcAft>
                <a:spcPct val="0"/>
              </a:spcAft>
              <a:defRPr sz="1300">
                <a:solidFill>
                  <a:schemeClr val="tx1"/>
                </a:solidFill>
                <a:latin typeface="Arial" charset="0"/>
              </a:defRPr>
            </a:lvl9pPr>
          </a:lstStyle>
          <a:p>
            <a:pPr>
              <a:spcBef>
                <a:spcPct val="0"/>
              </a:spcBef>
            </a:pPr>
            <a:fld id="{D8DBF868-C381-4711-A07D-0BCE67059048}" type="slidenum">
              <a:rPr lang="en-US" altLang="en-US"/>
              <a:pPr>
                <a:spcBef>
                  <a:spcPct val="0"/>
                </a:spcBef>
              </a:pPr>
              <a:t>8</a:t>
            </a:fld>
            <a:endParaRPr lang="en-US" altLang="en-US"/>
          </a:p>
        </p:txBody>
      </p:sp>
    </p:spTree>
    <p:extLst>
      <p:ext uri="{BB962C8B-B14F-4D97-AF65-F5344CB8AC3E}">
        <p14:creationId xmlns:p14="http://schemas.microsoft.com/office/powerpoint/2010/main" val="11955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673AB3A3-9E06-4355-9F36-36452149FB47}" type="slidenum">
              <a:rPr lang="en-US" smtClean="0"/>
              <a:pPr/>
              <a:t>9</a:t>
            </a:fld>
            <a:endParaRPr lang="en-US"/>
          </a:p>
        </p:txBody>
      </p:sp>
      <p:sp>
        <p:nvSpPr>
          <p:cNvPr id="52227" name="Rectangle 2"/>
          <p:cNvSpPr>
            <a:spLocks noGrp="1" noRot="1" noChangeAspect="1" noChangeArrowheads="1" noTextEdit="1"/>
          </p:cNvSpPr>
          <p:nvPr>
            <p:ph type="sldImg"/>
          </p:nvPr>
        </p:nvSpPr>
        <p:spPr>
          <a:xfrm>
            <a:off x="1257300" y="719138"/>
            <a:ext cx="4802188" cy="3600450"/>
          </a:xfrm>
          <a:ln/>
        </p:spPr>
      </p:sp>
      <p:sp>
        <p:nvSpPr>
          <p:cNvPr id="52228" name="Rectangle 3"/>
          <p:cNvSpPr>
            <a:spLocks noGrp="1" noChangeArrowheads="1"/>
          </p:cNvSpPr>
          <p:nvPr>
            <p:ph type="body" idx="1"/>
          </p:nvPr>
        </p:nvSpPr>
        <p:spPr>
          <a:xfrm>
            <a:off x="976087" y="4560990"/>
            <a:ext cx="5363028" cy="4321373"/>
          </a:xfrm>
          <a:noFill/>
          <a:ln/>
        </p:spPr>
        <p:txBody>
          <a:bodyPr/>
          <a:lstStyle/>
          <a:p>
            <a:pPr eaLnBrk="1" hangingPunct="1">
              <a:lnSpc>
                <a:spcPct val="90000"/>
              </a:lnSpc>
            </a:pPr>
            <a:r>
              <a:rPr lang="en-US" sz="1000" dirty="0"/>
              <a:t>The London smog of 1952 is one of history's most important air pollution episodes in terms of its impact on science, public perception of air pollution, and government regulation. The association between health and air pollution during the episode was evident as a strong rise in air pollution levels was immediately followed by sharp increases in mortality and morbidity. However, mortality in the months after the smog was also elevated above normal levels. </a:t>
            </a:r>
          </a:p>
          <a:p>
            <a:pPr eaLnBrk="1" hangingPunct="1">
              <a:lnSpc>
                <a:spcPct val="90000"/>
              </a:lnSpc>
            </a:pPr>
            <a:endParaRPr lang="en-US" sz="1000" dirty="0"/>
          </a:p>
          <a:p>
            <a:pPr eaLnBrk="1" hangingPunct="1">
              <a:lnSpc>
                <a:spcPct val="90000"/>
              </a:lnSpc>
            </a:pPr>
            <a:r>
              <a:rPr lang="en-US" sz="1000" dirty="0"/>
              <a:t>"the Great Killer Smog of 1952," brought "the connection between air pollution and health to the attention of the government, public, and scientific community," </a:t>
            </a:r>
          </a:p>
          <a:p>
            <a:pPr eaLnBrk="1" hangingPunct="1">
              <a:lnSpc>
                <a:spcPct val="90000"/>
              </a:lnSpc>
            </a:pPr>
            <a:endParaRPr lang="en-US" sz="1000" dirty="0"/>
          </a:p>
          <a:p>
            <a:pPr eaLnBrk="1" hangingPunct="1">
              <a:lnSpc>
                <a:spcPct val="90000"/>
              </a:lnSpc>
            </a:pPr>
            <a:r>
              <a:rPr lang="en-US" sz="1000" dirty="0"/>
              <a:t>There was an increase in mortality in all age groups but the highest increase was among the elderly. The main causes were chronic bronchitis, bronchopneumonia, and heart disease. It is quite evident that pollution causes acute respiratory and heart disease. </a:t>
            </a:r>
          </a:p>
          <a:p>
            <a:pPr eaLnBrk="1" hangingPunct="1">
              <a:lnSpc>
                <a:spcPct val="90000"/>
              </a:lnSpc>
            </a:pPr>
            <a:endParaRPr lang="en-US" sz="1000" dirty="0"/>
          </a:p>
          <a:p>
            <a:pPr eaLnBrk="1" hangingPunct="1">
              <a:lnSpc>
                <a:spcPct val="90000"/>
              </a:lnSpc>
            </a:pPr>
            <a:r>
              <a:rPr lang="en-US" sz="1000" dirty="0"/>
              <a:t>In this photograph, visibility is so low that the bus driver cannot see the road, even though it is mid-morning. A police officer is on foot leading the bus with a flashlight.</a:t>
            </a:r>
          </a:p>
          <a:p>
            <a:pPr eaLnBrk="1" hangingPunct="1">
              <a:lnSpc>
                <a:spcPct val="90000"/>
              </a:lnSpc>
            </a:pPr>
            <a:endParaRPr lang="en-US" sz="1000" dirty="0"/>
          </a:p>
          <a:p>
            <a:pPr eaLnBrk="1" hangingPunct="1">
              <a:lnSpc>
                <a:spcPct val="90000"/>
              </a:lnSpc>
            </a:pPr>
            <a:r>
              <a:rPr lang="en-US" sz="1000" dirty="0"/>
              <a:t>Even in a city legendary for its "pea-soup" fogs, the Big Smoke is the stuff of legend. In early December 1952, an area of high pressure settled over London. Residents kept piling sulfur-rich coal into their stoves to keep warm in the near-freezing temperatures. In the still air, the smoke from these stoves and from coal-fired power plants in the city formed a smog laden with sulfur dioxide and soot. On Friday, 5 December, schools closed and transportation was disrupted. On Saturday night, a performance of the opera </a:t>
            </a:r>
            <a:r>
              <a:rPr lang="en-US" sz="1000" i="1" dirty="0"/>
              <a:t>La </a:t>
            </a:r>
            <a:r>
              <a:rPr lang="en-US" sz="1000" i="1" dirty="0" err="1"/>
              <a:t>Traviata</a:t>
            </a:r>
            <a:r>
              <a:rPr lang="en-US" sz="1000" dirty="0"/>
              <a:t> had to be abandoned after smog obscured the stage. It wasn't until Tuesday, 9 December, that winds finally swept away the fouled air. </a:t>
            </a:r>
          </a:p>
          <a:p>
            <a:pPr eaLnBrk="1" hangingPunct="1">
              <a:lnSpc>
                <a:spcPct val="90000"/>
              </a:lnSpc>
            </a:pPr>
            <a:r>
              <a:rPr lang="en-US" sz="1000" dirty="0"/>
              <a:t>By then, it was clear that a disaster was unfolding, as scores upon scores of people succumbed to respiratory or heart ailments. In 1953, the Ministry of Health concluded that the deaths of 3500 to 4000 people--nearly three times the normal toll during such a period--could be attributed to the smog. But officials decreed that any deaths after 20 December had to be from other causes. During the first 3 months of 1953, there were 8625 more deaths than expected. Officials put 5655 down to flu and listed 2970 as unexplained.</a:t>
            </a:r>
          </a:p>
          <a:p>
            <a:pPr eaLnBrk="1" hangingPunct="1">
              <a:lnSpc>
                <a:spcPct val="90000"/>
              </a:lnSpc>
            </a:pPr>
            <a:endParaRPr lang="en-US" sz="1000" dirty="0"/>
          </a:p>
          <a:p>
            <a:pPr eaLnBrk="1" hangingPunct="1">
              <a:lnSpc>
                <a:spcPct val="90000"/>
              </a:lnSpc>
            </a:pPr>
            <a:endParaRPr lang="en-US" sz="1000" dirty="0"/>
          </a:p>
          <a:p>
            <a:pPr eaLnBrk="1" hangingPunct="1">
              <a:lnSpc>
                <a:spcPct val="90000"/>
              </a:lnSpc>
            </a:pPr>
            <a:endParaRPr lang="en-US" sz="1000" dirty="0"/>
          </a:p>
          <a:p>
            <a:pPr eaLnBrk="1" hangingPunct="1">
              <a:lnSpc>
                <a:spcPct val="90000"/>
              </a:lnSpc>
            </a:pPr>
            <a:endParaRPr lang="en-US" sz="1000" dirty="0">
              <a:solidFill>
                <a:schemeClr val="bg2"/>
              </a:solidFill>
            </a:endParaRPr>
          </a:p>
        </p:txBody>
      </p:sp>
    </p:spTree>
    <p:extLst>
      <p:ext uri="{BB962C8B-B14F-4D97-AF65-F5344CB8AC3E}">
        <p14:creationId xmlns:p14="http://schemas.microsoft.com/office/powerpoint/2010/main" val="3122548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Cardiovascular events in the greater Munich area – where the world cup was held</a:t>
            </a:r>
          </a:p>
          <a:p>
            <a:endParaRPr lang="en-US" altLang="en-US"/>
          </a:p>
          <a:p>
            <a:r>
              <a:rPr lang="en-US" altLang="en-US"/>
              <a:t>The FIFA World Cup 2006 in Germany started on June 9, 2006, and ended</a:t>
            </a:r>
          </a:p>
          <a:p>
            <a:r>
              <a:rPr lang="en-US" altLang="en-US"/>
              <a:t>on July 9, 2006. The 2006 World Cup matches with German participation</a:t>
            </a:r>
          </a:p>
          <a:p>
            <a:r>
              <a:rPr lang="en-US" altLang="en-US"/>
              <a:t>are indicated by numbers 1 through 7: match 1, Germany versus Costa</a:t>
            </a:r>
          </a:p>
          <a:p>
            <a:r>
              <a:rPr lang="en-US" altLang="en-US"/>
              <a:t>Rica; match 2, Germany versus Poland; match 3, Germany versus Ecuador;</a:t>
            </a:r>
          </a:p>
          <a:p>
            <a:r>
              <a:rPr lang="en-US" altLang="en-US"/>
              <a:t>match 4, Germany versus Sweden; match 5, Germany versus Argentina;</a:t>
            </a:r>
          </a:p>
          <a:p>
            <a:r>
              <a:rPr lang="en-US" altLang="en-US"/>
              <a:t>match 6, Germany versus Italy; and match 7, Germany versus Portugal (for</a:t>
            </a:r>
          </a:p>
          <a:p>
            <a:r>
              <a:rPr lang="en-US" altLang="en-US"/>
              <a:t>third-place standing). Match 8 was the final match, Italy versus France.</a:t>
            </a:r>
          </a:p>
          <a:p>
            <a:r>
              <a:rPr lang="en-US" altLang="en-US"/>
              <a:t>Italy won first place.</a:t>
            </a:r>
          </a:p>
          <a:p>
            <a:endParaRPr lang="en-US" alt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0313">
              <a:spcBef>
                <a:spcPct val="30000"/>
              </a:spcBef>
              <a:defRPr sz="1300">
                <a:solidFill>
                  <a:schemeClr val="tx1"/>
                </a:solidFill>
                <a:latin typeface="Arial" charset="0"/>
              </a:defRPr>
            </a:lvl1pPr>
            <a:lvl2pPr marL="785372" indent="-302066" defTabSz="1020313">
              <a:spcBef>
                <a:spcPct val="30000"/>
              </a:spcBef>
              <a:defRPr sz="1300">
                <a:solidFill>
                  <a:schemeClr val="tx1"/>
                </a:solidFill>
                <a:latin typeface="Arial" charset="0"/>
              </a:defRPr>
            </a:lvl2pPr>
            <a:lvl3pPr marL="1208265" indent="-241653" defTabSz="1020313">
              <a:spcBef>
                <a:spcPct val="30000"/>
              </a:spcBef>
              <a:defRPr sz="1300">
                <a:solidFill>
                  <a:schemeClr val="tx1"/>
                </a:solidFill>
                <a:latin typeface="Arial" charset="0"/>
              </a:defRPr>
            </a:lvl3pPr>
            <a:lvl4pPr marL="1691571" indent="-241653" defTabSz="1020313">
              <a:spcBef>
                <a:spcPct val="30000"/>
              </a:spcBef>
              <a:defRPr sz="1300">
                <a:solidFill>
                  <a:schemeClr val="tx1"/>
                </a:solidFill>
                <a:latin typeface="Arial" charset="0"/>
              </a:defRPr>
            </a:lvl4pPr>
            <a:lvl5pPr marL="2174878" indent="-241653" defTabSz="1020313">
              <a:spcBef>
                <a:spcPct val="30000"/>
              </a:spcBef>
              <a:defRPr sz="1300">
                <a:solidFill>
                  <a:schemeClr val="tx1"/>
                </a:solidFill>
                <a:latin typeface="Arial" charset="0"/>
              </a:defRPr>
            </a:lvl5pPr>
            <a:lvl6pPr marL="2658184" indent="-241653" defTabSz="1020313" eaLnBrk="0" fontAlgn="base" hangingPunct="0">
              <a:spcBef>
                <a:spcPct val="30000"/>
              </a:spcBef>
              <a:spcAft>
                <a:spcPct val="0"/>
              </a:spcAft>
              <a:defRPr sz="1300">
                <a:solidFill>
                  <a:schemeClr val="tx1"/>
                </a:solidFill>
                <a:latin typeface="Arial" charset="0"/>
              </a:defRPr>
            </a:lvl6pPr>
            <a:lvl7pPr marL="3141490" indent="-241653" defTabSz="1020313" eaLnBrk="0" fontAlgn="base" hangingPunct="0">
              <a:spcBef>
                <a:spcPct val="30000"/>
              </a:spcBef>
              <a:spcAft>
                <a:spcPct val="0"/>
              </a:spcAft>
              <a:defRPr sz="1300">
                <a:solidFill>
                  <a:schemeClr val="tx1"/>
                </a:solidFill>
                <a:latin typeface="Arial" charset="0"/>
              </a:defRPr>
            </a:lvl7pPr>
            <a:lvl8pPr marL="3624796" indent="-241653" defTabSz="1020313" eaLnBrk="0" fontAlgn="base" hangingPunct="0">
              <a:spcBef>
                <a:spcPct val="30000"/>
              </a:spcBef>
              <a:spcAft>
                <a:spcPct val="0"/>
              </a:spcAft>
              <a:defRPr sz="1300">
                <a:solidFill>
                  <a:schemeClr val="tx1"/>
                </a:solidFill>
                <a:latin typeface="Arial" charset="0"/>
              </a:defRPr>
            </a:lvl8pPr>
            <a:lvl9pPr marL="4108102" indent="-241653" defTabSz="1020313" eaLnBrk="0" fontAlgn="base" hangingPunct="0">
              <a:spcBef>
                <a:spcPct val="30000"/>
              </a:spcBef>
              <a:spcAft>
                <a:spcPct val="0"/>
              </a:spcAft>
              <a:defRPr sz="1300">
                <a:solidFill>
                  <a:schemeClr val="tx1"/>
                </a:solidFill>
                <a:latin typeface="Arial" charset="0"/>
              </a:defRPr>
            </a:lvl9pPr>
          </a:lstStyle>
          <a:p>
            <a:pPr>
              <a:spcBef>
                <a:spcPct val="0"/>
              </a:spcBef>
            </a:pPr>
            <a:fld id="{D8DBF868-C381-4711-A07D-0BCE67059048}" type="slidenum">
              <a:rPr lang="en-US" altLang="en-US"/>
              <a:pPr>
                <a:spcBef>
                  <a:spcPct val="0"/>
                </a:spcBef>
              </a:pPr>
              <a:t>10</a:t>
            </a:fld>
            <a:endParaRPr lang="en-US" altLang="en-US"/>
          </a:p>
        </p:txBody>
      </p:sp>
    </p:spTree>
    <p:extLst>
      <p:ext uri="{BB962C8B-B14F-4D97-AF65-F5344CB8AC3E}">
        <p14:creationId xmlns:p14="http://schemas.microsoft.com/office/powerpoint/2010/main" val="422367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&lt;- 25</a:t>
            </a:r>
          </a:p>
          <a:p>
            <a:r>
              <a:rPr lang="en-US" dirty="0"/>
              <a:t>par (mar=c(3,3,1,1), </a:t>
            </a:r>
            <a:r>
              <a:rPr lang="en-US" dirty="0" err="1"/>
              <a:t>mgp</a:t>
            </a:r>
            <a:r>
              <a:rPr lang="en-US" dirty="0"/>
              <a:t>=c(2,.7,0), </a:t>
            </a:r>
            <a:r>
              <a:rPr lang="en-US" dirty="0" err="1"/>
              <a:t>tck</a:t>
            </a:r>
            <a:r>
              <a:rPr lang="en-US" dirty="0"/>
              <a:t>=-.01)</a:t>
            </a:r>
          </a:p>
          <a:p>
            <a:r>
              <a:rPr lang="en-US" dirty="0" err="1"/>
              <a:t>set.seed</a:t>
            </a:r>
            <a:r>
              <a:rPr lang="en-US" dirty="0"/>
              <a:t>(333)</a:t>
            </a:r>
          </a:p>
          <a:p>
            <a:r>
              <a:rPr lang="en-US" dirty="0"/>
              <a:t>x &lt;- round(</a:t>
            </a:r>
            <a:r>
              <a:rPr lang="en-US" dirty="0" err="1"/>
              <a:t>rnorm</a:t>
            </a:r>
            <a:r>
              <a:rPr lang="en-US" dirty="0"/>
              <a:t>(n,7.5,1.5),0)</a:t>
            </a:r>
          </a:p>
          <a:p>
            <a:endParaRPr lang="en-US" dirty="0"/>
          </a:p>
          <a:p>
            <a:r>
              <a:rPr lang="en-US" dirty="0"/>
              <a:t>y &lt;- </a:t>
            </a:r>
            <a:r>
              <a:rPr lang="en-US" dirty="0" err="1"/>
              <a:t>rnorm</a:t>
            </a:r>
            <a:r>
              <a:rPr lang="en-US" dirty="0"/>
              <a:t>(n,80,15)</a:t>
            </a:r>
          </a:p>
          <a:p>
            <a:r>
              <a:rPr lang="en-US" dirty="0"/>
              <a:t>y &lt;- </a:t>
            </a:r>
            <a:r>
              <a:rPr lang="en-US" dirty="0" err="1"/>
              <a:t>ifelse</a:t>
            </a:r>
            <a:r>
              <a:rPr lang="en-US" dirty="0"/>
              <a:t>(y&gt;100,100,y)</a:t>
            </a:r>
          </a:p>
          <a:p>
            <a:endParaRPr lang="en-US" dirty="0"/>
          </a:p>
          <a:p>
            <a:r>
              <a:rPr lang="en-US" dirty="0"/>
              <a:t># No diff - </a:t>
            </a:r>
            <a:r>
              <a:rPr lang="en-US" dirty="0" err="1"/>
              <a:t>cts</a:t>
            </a:r>
            <a:r>
              <a:rPr lang="en-US" dirty="0"/>
              <a:t> X</a:t>
            </a:r>
          </a:p>
          <a:p>
            <a:r>
              <a:rPr lang="en-US" dirty="0"/>
              <a:t>plot(</a:t>
            </a:r>
            <a:r>
              <a:rPr lang="en-US" dirty="0" err="1"/>
              <a:t>x,y,ylim</a:t>
            </a:r>
            <a:r>
              <a:rPr lang="en-US" dirty="0"/>
              <a:t>=c(0,100),</a:t>
            </a:r>
          </a:p>
          <a:p>
            <a:r>
              <a:rPr lang="en-US" dirty="0"/>
              <a:t>    </a:t>
            </a:r>
            <a:r>
              <a:rPr lang="en-US" dirty="0" err="1"/>
              <a:t>xlab</a:t>
            </a:r>
            <a:r>
              <a:rPr lang="en-US" dirty="0"/>
              <a:t>="Hours of sleep prior to midterm", </a:t>
            </a:r>
            <a:r>
              <a:rPr lang="en-US" dirty="0" err="1"/>
              <a:t>ylab</a:t>
            </a:r>
            <a:r>
              <a:rPr lang="en-US" dirty="0"/>
              <a:t>="Midterm Score",</a:t>
            </a:r>
          </a:p>
          <a:p>
            <a:r>
              <a:rPr lang="en-US" dirty="0"/>
              <a:t>    </a:t>
            </a:r>
            <a:r>
              <a:rPr lang="en-US" dirty="0" err="1"/>
              <a:t>pch</a:t>
            </a:r>
            <a:r>
              <a:rPr lang="en-US" dirty="0"/>
              <a:t>=16)</a:t>
            </a:r>
          </a:p>
          <a:p>
            <a:endParaRPr lang="en-US" dirty="0"/>
          </a:p>
          <a:p>
            <a:r>
              <a:rPr lang="en-US" dirty="0"/>
              <a:t># No diff - dichotomized X </a:t>
            </a:r>
          </a:p>
          <a:p>
            <a:r>
              <a:rPr lang="en-US" dirty="0"/>
              <a:t>plot(</a:t>
            </a:r>
            <a:r>
              <a:rPr lang="en-US" dirty="0" err="1"/>
              <a:t>x,y,ylim</a:t>
            </a:r>
            <a:r>
              <a:rPr lang="en-US" dirty="0"/>
              <a:t>=c(0,100),</a:t>
            </a:r>
          </a:p>
          <a:p>
            <a:r>
              <a:rPr lang="en-US" dirty="0"/>
              <a:t>    </a:t>
            </a:r>
            <a:r>
              <a:rPr lang="en-US" dirty="0" err="1"/>
              <a:t>xlab</a:t>
            </a:r>
            <a:r>
              <a:rPr lang="en-US" dirty="0"/>
              <a:t>="Hours of sleep prior to midterm", </a:t>
            </a:r>
            <a:r>
              <a:rPr lang="en-US" dirty="0" err="1"/>
              <a:t>ylab</a:t>
            </a:r>
            <a:r>
              <a:rPr lang="en-US" dirty="0"/>
              <a:t>="Midterm Score",</a:t>
            </a:r>
          </a:p>
          <a:p>
            <a:r>
              <a:rPr lang="en-US" dirty="0"/>
              <a:t>    </a:t>
            </a:r>
            <a:r>
              <a:rPr lang="en-US" dirty="0" err="1"/>
              <a:t>pch</a:t>
            </a:r>
            <a:r>
              <a:rPr lang="en-US" dirty="0"/>
              <a:t>=16,col=</a:t>
            </a:r>
            <a:r>
              <a:rPr lang="en-US" dirty="0" err="1"/>
              <a:t>ifelse</a:t>
            </a:r>
            <a:r>
              <a:rPr lang="en-US" dirty="0"/>
              <a:t>(x&gt;=8,4,2))</a:t>
            </a:r>
          </a:p>
          <a:p>
            <a:endParaRPr lang="en-US" dirty="0"/>
          </a:p>
          <a:p>
            <a:r>
              <a:rPr lang="en-US" dirty="0"/>
              <a:t># No diff - dichotomized X , y-10 for high sleep</a:t>
            </a:r>
          </a:p>
          <a:p>
            <a:r>
              <a:rPr lang="en-US" dirty="0"/>
              <a:t>plot(</a:t>
            </a:r>
            <a:r>
              <a:rPr lang="en-US" dirty="0" err="1"/>
              <a:t>x,ifelse</a:t>
            </a:r>
            <a:r>
              <a:rPr lang="en-US" dirty="0"/>
              <a:t>(x&gt;=8,y-10,y),</a:t>
            </a:r>
            <a:r>
              <a:rPr lang="en-US" dirty="0" err="1"/>
              <a:t>ylim</a:t>
            </a:r>
            <a:r>
              <a:rPr lang="en-US" dirty="0"/>
              <a:t>=c(0,100),</a:t>
            </a:r>
          </a:p>
          <a:p>
            <a:r>
              <a:rPr lang="en-US" dirty="0"/>
              <a:t>    </a:t>
            </a:r>
            <a:r>
              <a:rPr lang="en-US" dirty="0" err="1"/>
              <a:t>xlab</a:t>
            </a:r>
            <a:r>
              <a:rPr lang="en-US" dirty="0"/>
              <a:t>="Hours of sleep prior to midterm", </a:t>
            </a:r>
            <a:r>
              <a:rPr lang="en-US" dirty="0" err="1"/>
              <a:t>ylab</a:t>
            </a:r>
            <a:r>
              <a:rPr lang="en-US" dirty="0"/>
              <a:t>="Midterm Score",</a:t>
            </a:r>
          </a:p>
          <a:p>
            <a:r>
              <a:rPr lang="en-US" dirty="0"/>
              <a:t>    </a:t>
            </a:r>
            <a:r>
              <a:rPr lang="en-US" dirty="0" err="1"/>
              <a:t>pch</a:t>
            </a:r>
            <a:r>
              <a:rPr lang="en-US" dirty="0"/>
              <a:t>=16,col=</a:t>
            </a:r>
            <a:r>
              <a:rPr lang="en-US" dirty="0" err="1"/>
              <a:t>ifelse</a:t>
            </a:r>
            <a:r>
              <a:rPr lang="en-US" dirty="0"/>
              <a:t>(x&gt;=8,4,2))</a:t>
            </a:r>
          </a:p>
          <a:p>
            <a:endParaRPr lang="en-US" dirty="0"/>
          </a:p>
          <a:p>
            <a:r>
              <a:rPr lang="en-US" dirty="0"/>
              <a:t># No diff - dichotomized X , y-25 for high sleep</a:t>
            </a:r>
          </a:p>
          <a:p>
            <a:r>
              <a:rPr lang="en-US" dirty="0"/>
              <a:t>plot(</a:t>
            </a:r>
            <a:r>
              <a:rPr lang="en-US" dirty="0" err="1"/>
              <a:t>x,ifelse</a:t>
            </a:r>
            <a:r>
              <a:rPr lang="en-US" dirty="0"/>
              <a:t>(x&gt;=8,y-25,y),</a:t>
            </a:r>
            <a:r>
              <a:rPr lang="en-US" dirty="0" err="1"/>
              <a:t>ylim</a:t>
            </a:r>
            <a:r>
              <a:rPr lang="en-US" dirty="0"/>
              <a:t>=c(0,100),</a:t>
            </a:r>
          </a:p>
          <a:p>
            <a:r>
              <a:rPr lang="en-US" dirty="0"/>
              <a:t>    </a:t>
            </a:r>
            <a:r>
              <a:rPr lang="en-US" dirty="0" err="1"/>
              <a:t>xlab</a:t>
            </a:r>
            <a:r>
              <a:rPr lang="en-US" dirty="0"/>
              <a:t>="Hours of sleep prior to midterm", </a:t>
            </a:r>
            <a:r>
              <a:rPr lang="en-US" dirty="0" err="1"/>
              <a:t>ylab</a:t>
            </a:r>
            <a:r>
              <a:rPr lang="en-US" dirty="0"/>
              <a:t>="Midterm Score",</a:t>
            </a:r>
          </a:p>
          <a:p>
            <a:r>
              <a:rPr lang="en-US" dirty="0"/>
              <a:t>    </a:t>
            </a:r>
            <a:r>
              <a:rPr lang="en-US" dirty="0" err="1"/>
              <a:t>pch</a:t>
            </a:r>
            <a:r>
              <a:rPr lang="en-US" dirty="0"/>
              <a:t>=16,col=</a:t>
            </a:r>
            <a:r>
              <a:rPr lang="en-US" dirty="0" err="1"/>
              <a:t>ifelse</a:t>
            </a:r>
            <a:r>
              <a:rPr lang="en-US" dirty="0"/>
              <a:t>(x&gt;=8,4,2))</a:t>
            </a:r>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12</a:t>
            </a:fld>
            <a:endParaRPr lang="en-US"/>
          </a:p>
        </p:txBody>
      </p:sp>
    </p:spTree>
    <p:extLst>
      <p:ext uri="{BB962C8B-B14F-4D97-AF65-F5344CB8AC3E}">
        <p14:creationId xmlns:p14="http://schemas.microsoft.com/office/powerpoint/2010/main" val="2665829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5’4” (my height)</a:t>
            </a:r>
            <a:r>
              <a:rPr lang="en-US" baseline="0" dirty="0"/>
              <a:t>: </a:t>
            </a:r>
            <a:r>
              <a:rPr lang="en-US" dirty="0"/>
              <a:t>64 in = 162.6 cm</a:t>
            </a:r>
          </a:p>
          <a:p>
            <a:endParaRPr lang="en-US" dirty="0"/>
          </a:p>
          <a:p>
            <a:r>
              <a:rPr lang="en-US" dirty="0" err="1"/>
              <a:t>set.seed</a:t>
            </a:r>
            <a:r>
              <a:rPr lang="en-US" dirty="0"/>
              <a:t>(123)</a:t>
            </a:r>
          </a:p>
          <a:p>
            <a:r>
              <a:rPr lang="en-US" dirty="0"/>
              <a:t>n &lt;- 500</a:t>
            </a:r>
          </a:p>
          <a:p>
            <a:r>
              <a:rPr lang="en-US" dirty="0" err="1"/>
              <a:t>ht</a:t>
            </a:r>
            <a:r>
              <a:rPr lang="en-US" dirty="0"/>
              <a:t> &lt;- </a:t>
            </a:r>
            <a:r>
              <a:rPr lang="en-US" dirty="0" err="1"/>
              <a:t>rnorm</a:t>
            </a:r>
            <a:r>
              <a:rPr lang="en-US" dirty="0"/>
              <a:t>(</a:t>
            </a:r>
            <a:r>
              <a:rPr lang="en-US" dirty="0" err="1"/>
              <a:t>n,mean</a:t>
            </a:r>
            <a:r>
              <a:rPr lang="en-US" dirty="0"/>
              <a:t>=61.4,sd=2.8) # inches</a:t>
            </a:r>
          </a:p>
          <a:p>
            <a:r>
              <a:rPr lang="en-US" dirty="0"/>
              <a:t>par (mar=c(4,4,1,1), </a:t>
            </a:r>
            <a:r>
              <a:rPr lang="en-US" dirty="0" err="1"/>
              <a:t>mgp</a:t>
            </a:r>
            <a:r>
              <a:rPr lang="en-US" dirty="0"/>
              <a:t>=c(2,.7,0), </a:t>
            </a:r>
            <a:r>
              <a:rPr lang="en-US" dirty="0" err="1"/>
              <a:t>tck</a:t>
            </a:r>
            <a:r>
              <a:rPr lang="en-US" dirty="0"/>
              <a:t>=-.01)</a:t>
            </a:r>
          </a:p>
          <a:p>
            <a:r>
              <a:rPr lang="en-US" dirty="0" err="1"/>
              <a:t>hist</a:t>
            </a:r>
            <a:r>
              <a:rPr lang="en-US" dirty="0"/>
              <a:t>(</a:t>
            </a:r>
            <a:r>
              <a:rPr lang="en-US" dirty="0" err="1"/>
              <a:t>ht,xlab</a:t>
            </a:r>
            <a:r>
              <a:rPr lang="en-US" dirty="0"/>
              <a:t>="Height, </a:t>
            </a:r>
            <a:r>
              <a:rPr lang="en-US" dirty="0" err="1"/>
              <a:t>inches",main</a:t>
            </a:r>
            <a:r>
              <a:rPr lang="en-US" dirty="0"/>
              <a:t>="",</a:t>
            </a:r>
            <a:r>
              <a:rPr lang="en-US" dirty="0" err="1"/>
              <a:t>cex.lab</a:t>
            </a:r>
            <a:r>
              <a:rPr lang="en-US" dirty="0"/>
              <a:t>=1.5,xlim=c(50,75))</a:t>
            </a:r>
          </a:p>
          <a:p>
            <a:endParaRPr lang="en-US" dirty="0"/>
          </a:p>
          <a:p>
            <a:r>
              <a:rPr lang="en-US" dirty="0" err="1"/>
              <a:t>abline</a:t>
            </a:r>
            <a:r>
              <a:rPr lang="en-US" dirty="0"/>
              <a:t>(v=mean(</a:t>
            </a:r>
            <a:r>
              <a:rPr lang="en-US" dirty="0" err="1"/>
              <a:t>ht</a:t>
            </a:r>
            <a:r>
              <a:rPr lang="en-US" dirty="0"/>
              <a:t>),col=2)</a:t>
            </a:r>
          </a:p>
          <a:p>
            <a:r>
              <a:rPr lang="en-US" dirty="0" err="1"/>
              <a:t>abline</a:t>
            </a:r>
            <a:r>
              <a:rPr lang="en-US" dirty="0"/>
              <a:t>(v=median(</a:t>
            </a:r>
            <a:r>
              <a:rPr lang="en-US" dirty="0" err="1"/>
              <a:t>ht</a:t>
            </a:r>
            <a:r>
              <a:rPr lang="en-US" dirty="0"/>
              <a:t>),col=2)</a:t>
            </a:r>
          </a:p>
          <a:p>
            <a:r>
              <a:rPr lang="en-US" dirty="0" err="1"/>
              <a:t>abline</a:t>
            </a:r>
            <a:r>
              <a:rPr lang="en-US" dirty="0"/>
              <a:t>(v=quantile(</a:t>
            </a:r>
            <a:r>
              <a:rPr lang="en-US" dirty="0" err="1"/>
              <a:t>ht,c</a:t>
            </a:r>
            <a:r>
              <a:rPr lang="en-US" dirty="0"/>
              <a:t>(.25,.75)),col=4)</a:t>
            </a:r>
          </a:p>
          <a:p>
            <a:endParaRPr lang="en-US" dirty="0"/>
          </a:p>
          <a:p>
            <a:r>
              <a:rPr lang="en-US" dirty="0"/>
              <a:t>mean(</a:t>
            </a:r>
            <a:r>
              <a:rPr lang="en-US" dirty="0" err="1"/>
              <a:t>ht</a:t>
            </a:r>
            <a:r>
              <a:rPr lang="en-US" dirty="0"/>
              <a:t>)</a:t>
            </a:r>
          </a:p>
          <a:p>
            <a:r>
              <a:rPr lang="en-US" dirty="0"/>
              <a:t>median(</a:t>
            </a:r>
            <a:r>
              <a:rPr lang="en-US" dirty="0" err="1"/>
              <a:t>ht</a:t>
            </a:r>
            <a:r>
              <a:rPr lang="en-US" dirty="0"/>
              <a:t>)</a:t>
            </a:r>
          </a:p>
          <a:p>
            <a:r>
              <a:rPr lang="en-US" dirty="0"/>
              <a:t>quantile(</a:t>
            </a:r>
            <a:r>
              <a:rPr lang="en-US" dirty="0" err="1"/>
              <a:t>ht,c</a:t>
            </a:r>
            <a:r>
              <a:rPr lang="en-US" dirty="0"/>
              <a:t>(.25,.5,.75))</a:t>
            </a:r>
          </a:p>
          <a:p>
            <a:r>
              <a:rPr lang="en-US" dirty="0"/>
              <a:t>min(</a:t>
            </a:r>
            <a:r>
              <a:rPr lang="en-US" dirty="0" err="1"/>
              <a:t>ht</a:t>
            </a:r>
            <a:r>
              <a:rPr lang="en-US" dirty="0"/>
              <a:t>)</a:t>
            </a:r>
          </a:p>
          <a:p>
            <a:r>
              <a:rPr lang="en-US" dirty="0"/>
              <a:t>max(</a:t>
            </a:r>
            <a:r>
              <a:rPr lang="en-US" dirty="0" err="1"/>
              <a:t>ht</a:t>
            </a:r>
            <a:r>
              <a:rPr lang="en-US" dirty="0"/>
              <a:t>)</a:t>
            </a:r>
          </a:p>
          <a:p>
            <a:r>
              <a:rPr lang="en-US" dirty="0"/>
              <a:t>range(</a:t>
            </a:r>
            <a:r>
              <a:rPr lang="en-US" dirty="0" err="1"/>
              <a:t>ht</a:t>
            </a:r>
            <a:r>
              <a:rPr lang="en-US" dirty="0"/>
              <a:t>)</a:t>
            </a:r>
          </a:p>
          <a:p>
            <a:r>
              <a:rPr lang="en-US" dirty="0"/>
              <a:t>IQR(</a:t>
            </a:r>
            <a:r>
              <a:rPr lang="en-US" dirty="0" err="1"/>
              <a:t>ht</a:t>
            </a:r>
            <a:r>
              <a:rPr lang="en-US" dirty="0"/>
              <a:t>)</a:t>
            </a:r>
          </a:p>
          <a:p>
            <a:r>
              <a:rPr lang="en-US" dirty="0" err="1"/>
              <a:t>sd</a:t>
            </a:r>
            <a:r>
              <a:rPr lang="en-US" dirty="0"/>
              <a:t>(</a:t>
            </a:r>
            <a:r>
              <a:rPr lang="en-US" dirty="0" err="1"/>
              <a:t>ht</a:t>
            </a:r>
            <a:r>
              <a:rPr lang="en-US" dirty="0"/>
              <a:t>)</a:t>
            </a:r>
          </a:p>
          <a:p>
            <a:r>
              <a:rPr lang="en-US" dirty="0" err="1"/>
              <a:t>var</a:t>
            </a:r>
            <a:r>
              <a:rPr lang="en-US" dirty="0"/>
              <a:t>(</a:t>
            </a:r>
            <a:r>
              <a:rPr lang="en-US" dirty="0" err="1"/>
              <a:t>ht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17</a:t>
            </a:fld>
            <a:endParaRPr lang="en-US"/>
          </a:p>
        </p:txBody>
      </p:sp>
    </p:spTree>
    <p:extLst>
      <p:ext uri="{BB962C8B-B14F-4D97-AF65-F5344CB8AC3E}">
        <p14:creationId xmlns:p14="http://schemas.microsoft.com/office/powerpoint/2010/main" val="1002473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a:t>
            </a:r>
            <a:r>
              <a:rPr lang="en-US" baseline="0" dirty="0"/>
              <a:t> is the POPULATION variance, not the sample variance!!</a:t>
            </a:r>
            <a:endParaRPr lang="en-US" dirty="0"/>
          </a:p>
        </p:txBody>
      </p:sp>
      <p:sp>
        <p:nvSpPr>
          <p:cNvPr id="4" name="Slide Number Placeholder 3"/>
          <p:cNvSpPr>
            <a:spLocks noGrp="1"/>
          </p:cNvSpPr>
          <p:nvPr>
            <p:ph type="sldNum" sz="quarter" idx="10"/>
          </p:nvPr>
        </p:nvSpPr>
        <p:spPr/>
        <p:txBody>
          <a:bodyPr/>
          <a:lstStyle/>
          <a:p>
            <a:pPr>
              <a:defRPr/>
            </a:pPr>
            <a:fld id="{B24FF777-C642-4B73-BEBA-7D1B74CD7F30}" type="slidenum">
              <a:rPr lang="en-US" smtClean="0"/>
              <a:pPr>
                <a:defRPr/>
              </a:pPr>
              <a:t>23</a:t>
            </a:fld>
            <a:endParaRPr lang="en-US"/>
          </a:p>
        </p:txBody>
      </p:sp>
    </p:spTree>
    <p:extLst>
      <p:ext uri="{BB962C8B-B14F-4D97-AF65-F5344CB8AC3E}">
        <p14:creationId xmlns:p14="http://schemas.microsoft.com/office/powerpoint/2010/main" val="3799765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a:latin typeface="+mj-lt"/>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latin typeface="+mn-lt"/>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mn-lt"/>
                <a:cs typeface="Arial" panose="020B0604020202020204" pitchFamily="34" charset="0"/>
              </a:defRPr>
            </a:lvl1pPr>
          </a:lstStyle>
          <a:p>
            <a:fld id="{F6F8042C-985E-034B-BB41-2A1F3109AE7A}" type="slidenum">
              <a:rPr lang="en-US" smtClean="0"/>
              <a:pPr/>
              <a:t>‹#›</a:t>
            </a:fld>
            <a:endParaRPr lang="en-US" dirty="0"/>
          </a:p>
        </p:txBody>
      </p:sp>
      <p:pic>
        <p:nvPicPr>
          <p:cNvPr id="7" name="Picture 2">
            <a:extLst>
              <a:ext uri="{FF2B5EF4-FFF2-40B4-BE49-F238E27FC236}">
                <a16:creationId xmlns:a16="http://schemas.microsoft.com/office/drawing/2014/main" id="{A070CB90-E151-3141-A133-64DCACF4A4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454" y="0"/>
            <a:ext cx="2585546" cy="2585546"/>
          </a:xfrm>
          <a:prstGeom prst="rect">
            <a:avLst/>
          </a:prstGeom>
        </p:spPr>
      </p:pic>
    </p:spTree>
    <p:extLst>
      <p:ext uri="{BB962C8B-B14F-4D97-AF65-F5344CB8AC3E}">
        <p14:creationId xmlns:p14="http://schemas.microsoft.com/office/powerpoint/2010/main" val="395489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66218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16032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44036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896434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20378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9722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87207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256104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17040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905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42C-985E-034B-BB41-2A1F3109AE7A}" type="slidenum">
              <a:rPr lang="en-US" smtClean="0"/>
              <a:t>‹#›</a:t>
            </a:fld>
            <a:endParaRPr lang="en-US" dirty="0"/>
          </a:p>
        </p:txBody>
      </p:sp>
      <p:pic>
        <p:nvPicPr>
          <p:cNvPr id="7" name="Picture 2">
            <a:extLst>
              <a:ext uri="{FF2B5EF4-FFF2-40B4-BE49-F238E27FC236}">
                <a16:creationId xmlns:a16="http://schemas.microsoft.com/office/drawing/2014/main" id="{55614831-DCBA-5D44-81CA-E663049CA11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91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healtheffects.org/publication/national-morbidity-mortality-and-air-pollution-study-part-i-methods-and-methodologic" TargetMode="Externa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xkcd.com/552/"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xkcd.com/833/" TargetMode="External"/><Relationship Id="rId1" Type="http://schemas.openxmlformats.org/officeDocument/2006/relationships/slideLayout" Target="../slideLayouts/slideLayout2.xml"/><Relationship Id="rId4" Type="http://schemas.openxmlformats.org/officeDocument/2006/relationships/hyperlink" Target="http://ocw.jhsph.edu/courses/BiostatisticsLectureSeries05/PDFs/Broman.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davidmlane.com/ben/cartoons.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xkcd.com/892/"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xkcd.com/605/"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mckinsey.com/industries/high-tech/our-insights/hal-varian-on-how-the-web-challenges-managers" TargetMode="External"/><Relationship Id="rId1" Type="http://schemas.openxmlformats.org/officeDocument/2006/relationships/slideLayout" Target="../slideLayouts/slideLayout2.xml"/><Relationship Id="rId4" Type="http://schemas.openxmlformats.org/officeDocument/2006/relationships/hyperlink" Target="http://drewconway.com/zia/2013/3/26/the-data-science-venn-diagra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Biostatistics</a:t>
            </a:r>
          </a:p>
        </p:txBody>
      </p:sp>
      <p:sp>
        <p:nvSpPr>
          <p:cNvPr id="3" name="Subtitle 2"/>
          <p:cNvSpPr>
            <a:spLocks noGrp="1"/>
          </p:cNvSpPr>
          <p:nvPr>
            <p:ph type="subTitle" idx="1"/>
          </p:nvPr>
        </p:nvSpPr>
        <p:spPr>
          <a:xfrm>
            <a:off x="1143000" y="3602037"/>
            <a:ext cx="6858000" cy="3074924"/>
          </a:xfrm>
        </p:spPr>
        <p:txBody>
          <a:bodyPr>
            <a:normAutofit/>
          </a:bodyPr>
          <a:lstStyle/>
          <a:p>
            <a:r>
              <a:rPr lang="en-US" dirty="0"/>
              <a:t>June 14, 2021</a:t>
            </a:r>
            <a:br>
              <a:rPr lang="en-US" dirty="0"/>
            </a:br>
            <a:r>
              <a:rPr lang="en-US" dirty="0"/>
              <a:t>10:15-11:00, online</a:t>
            </a:r>
            <a:br>
              <a:rPr lang="en-US" dirty="0"/>
            </a:br>
            <a:br>
              <a:rPr lang="en-US" dirty="0"/>
            </a:br>
            <a:r>
              <a:rPr lang="en-US" dirty="0"/>
              <a:t>Sandy Eckel, PhD</a:t>
            </a:r>
          </a:p>
          <a:p>
            <a:r>
              <a:rPr lang="en-US" sz="1900" dirty="0"/>
              <a:t>eckel@usc.edu</a:t>
            </a:r>
          </a:p>
          <a:p>
            <a:r>
              <a:rPr lang="en-US" dirty="0"/>
              <a:t>Associate Professor</a:t>
            </a:r>
            <a:br>
              <a:rPr lang="en-US" dirty="0"/>
            </a:br>
            <a:r>
              <a:rPr lang="en-US" dirty="0"/>
              <a:t>USC Division of Biostatistics</a:t>
            </a:r>
            <a:br>
              <a:rPr lang="en-US" dirty="0"/>
            </a:br>
            <a:endParaRPr lang="en-US" dirty="0"/>
          </a:p>
        </p:txBody>
      </p:sp>
    </p:spTree>
    <p:extLst>
      <p:ext uri="{BB962C8B-B14F-4D97-AF65-F5344CB8AC3E}">
        <p14:creationId xmlns:p14="http://schemas.microsoft.com/office/powerpoint/2010/main" val="103265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76200"/>
            <a:ext cx="8229600" cy="1143000"/>
          </a:xfrm>
        </p:spPr>
        <p:txBody>
          <a:bodyPr>
            <a:normAutofit fontScale="90000"/>
          </a:bodyPr>
          <a:lstStyle/>
          <a:p>
            <a:r>
              <a:rPr lang="en-US" altLang="en-US" dirty="0"/>
              <a:t>How can we start to think statistically?</a:t>
            </a: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fld id="{A36F7870-D805-4238-ABD2-536DF8374670}" type="slidenum">
              <a:rPr lang="en-US" altLang="en-US" sz="1400"/>
              <a:pPr>
                <a:spcBef>
                  <a:spcPct val="0"/>
                </a:spcBef>
                <a:buFontTx/>
                <a:buNone/>
              </a:pPr>
              <a:t>10</a:t>
            </a:fld>
            <a:endParaRPr lang="en-US" altLang="en-US" sz="1400"/>
          </a:p>
        </p:txBody>
      </p:sp>
      <p:sp>
        <p:nvSpPr>
          <p:cNvPr id="4" name="TextBox 3"/>
          <p:cNvSpPr txBox="1"/>
          <p:nvPr/>
        </p:nvSpPr>
        <p:spPr>
          <a:xfrm>
            <a:off x="594804" y="960670"/>
            <a:ext cx="7920546" cy="461665"/>
          </a:xfrm>
          <a:prstGeom prst="rect">
            <a:avLst/>
          </a:prstGeom>
          <a:noFill/>
        </p:spPr>
        <p:txBody>
          <a:bodyPr wrap="square" rtlCol="0">
            <a:spAutoFit/>
          </a:bodyPr>
          <a:lstStyle/>
          <a:p>
            <a:pPr algn="ctr"/>
            <a:r>
              <a:rPr lang="en-US" sz="2400" i="1" dirty="0">
                <a:solidFill>
                  <a:srgbClr val="0070C0"/>
                </a:solidFill>
              </a:rPr>
              <a:t>Others….not so much</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5824"/>
            <a:ext cx="441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4"/>
          <p:cNvSpPr txBox="1">
            <a:spLocks noChangeArrowheads="1"/>
          </p:cNvSpPr>
          <p:nvPr/>
        </p:nvSpPr>
        <p:spPr bwMode="auto">
          <a:xfrm>
            <a:off x="457200" y="1604824"/>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0" dirty="0">
                <a:latin typeface="Verdana" pitchFamily="34" charset="0"/>
              </a:rPr>
              <a:t>London, December, 1952</a:t>
            </a:r>
          </a:p>
        </p:txBody>
      </p:sp>
      <p:sp>
        <p:nvSpPr>
          <p:cNvPr id="14" name="Text Box 5"/>
          <p:cNvSpPr txBox="1">
            <a:spLocks noChangeArrowheads="1"/>
          </p:cNvSpPr>
          <p:nvPr/>
        </p:nvSpPr>
        <p:spPr bwMode="auto">
          <a:xfrm>
            <a:off x="4343400" y="1528624"/>
            <a:ext cx="48006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0">
                <a:latin typeface="Verdana" pitchFamily="34" charset="0"/>
              </a:rPr>
              <a:t>Mortality and PM</a:t>
            </a:r>
            <a:r>
              <a:rPr lang="en-US" altLang="en-US" sz="1800" b="0" baseline="-25000">
                <a:latin typeface="Verdana" pitchFamily="34" charset="0"/>
              </a:rPr>
              <a:t>10</a:t>
            </a:r>
            <a:r>
              <a:rPr lang="en-US" altLang="en-US" sz="1800" b="0">
                <a:latin typeface="Verdana" pitchFamily="34" charset="0"/>
              </a:rPr>
              <a:t> in Raleigh, NC, 2000</a:t>
            </a:r>
          </a:p>
        </p:txBody>
      </p:sp>
      <p:pic>
        <p:nvPicPr>
          <p:cNvPr id="15" name="Picture 6" descr="ral-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669912"/>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7"/>
          <p:cNvSpPr>
            <a:spLocks noChangeShapeType="1"/>
          </p:cNvSpPr>
          <p:nvPr/>
        </p:nvSpPr>
        <p:spPr bwMode="auto">
          <a:xfrm>
            <a:off x="609600" y="4576624"/>
            <a:ext cx="31242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8"/>
          <p:cNvSpPr>
            <a:spLocks noChangeShapeType="1"/>
          </p:cNvSpPr>
          <p:nvPr/>
        </p:nvSpPr>
        <p:spPr bwMode="auto">
          <a:xfrm>
            <a:off x="1524000" y="4271824"/>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9"/>
          <p:cNvSpPr>
            <a:spLocks noChangeShapeType="1"/>
          </p:cNvSpPr>
          <p:nvPr/>
        </p:nvSpPr>
        <p:spPr bwMode="auto">
          <a:xfrm>
            <a:off x="1676400" y="3814624"/>
            <a:ext cx="381000" cy="762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0"/>
          <p:cNvSpPr>
            <a:spLocks noChangeShapeType="1"/>
          </p:cNvSpPr>
          <p:nvPr/>
        </p:nvSpPr>
        <p:spPr bwMode="auto">
          <a:xfrm>
            <a:off x="1752600" y="3357424"/>
            <a:ext cx="609600" cy="1219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
          <p:cNvSpPr>
            <a:spLocks noChangeShapeType="1"/>
          </p:cNvSpPr>
          <p:nvPr/>
        </p:nvSpPr>
        <p:spPr bwMode="auto">
          <a:xfrm>
            <a:off x="1828800" y="2976424"/>
            <a:ext cx="762000" cy="1524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2"/>
          <p:cNvSpPr>
            <a:spLocks noChangeShapeType="1"/>
          </p:cNvSpPr>
          <p:nvPr/>
        </p:nvSpPr>
        <p:spPr bwMode="auto">
          <a:xfrm>
            <a:off x="1905000" y="2595424"/>
            <a:ext cx="990600" cy="1981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3"/>
          <p:cNvSpPr>
            <a:spLocks noChangeShapeType="1"/>
          </p:cNvSpPr>
          <p:nvPr/>
        </p:nvSpPr>
        <p:spPr bwMode="auto">
          <a:xfrm>
            <a:off x="2819400" y="3814624"/>
            <a:ext cx="381000" cy="762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4"/>
          <p:cNvSpPr>
            <a:spLocks noChangeShapeType="1"/>
          </p:cNvSpPr>
          <p:nvPr/>
        </p:nvSpPr>
        <p:spPr bwMode="auto">
          <a:xfrm>
            <a:off x="3200400" y="3967024"/>
            <a:ext cx="304800" cy="609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15"/>
          <p:cNvSpPr txBox="1">
            <a:spLocks noChangeArrowheads="1"/>
          </p:cNvSpPr>
          <p:nvPr/>
        </p:nvSpPr>
        <p:spPr bwMode="auto">
          <a:xfrm>
            <a:off x="838200" y="2519224"/>
            <a:ext cx="1295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0">
                <a:solidFill>
                  <a:srgbClr val="CC0000"/>
                </a:solidFill>
              </a:rPr>
              <a:t>~10,000 Excess Deaths</a:t>
            </a:r>
          </a:p>
        </p:txBody>
      </p:sp>
      <p:sp>
        <p:nvSpPr>
          <p:cNvPr id="3" name="TextBox 2"/>
          <p:cNvSpPr txBox="1"/>
          <p:nvPr/>
        </p:nvSpPr>
        <p:spPr>
          <a:xfrm>
            <a:off x="5532583" y="6251271"/>
            <a:ext cx="2706254" cy="523220"/>
          </a:xfrm>
          <a:prstGeom prst="rect">
            <a:avLst/>
          </a:prstGeom>
          <a:noFill/>
        </p:spPr>
        <p:txBody>
          <a:bodyPr wrap="square" rtlCol="0">
            <a:spAutoFit/>
          </a:bodyPr>
          <a:lstStyle/>
          <a:p>
            <a:r>
              <a:rPr lang="en-US" sz="1400" dirty="0"/>
              <a:t>NMMAPS data</a:t>
            </a:r>
            <a:br>
              <a:rPr lang="en-US" sz="1400" dirty="0"/>
            </a:br>
            <a:r>
              <a:rPr lang="en-US" sz="700" dirty="0">
                <a:hlinkClick r:id="rId5"/>
              </a:rPr>
              <a:t>https://www.healtheffects.org/publication/national-morbidity-mortality-and-air-pollution-study-part-i-methods-and-methodologic</a:t>
            </a:r>
            <a:endParaRPr lang="en-US" sz="1400" dirty="0"/>
          </a:p>
        </p:txBody>
      </p:sp>
    </p:spTree>
    <p:extLst>
      <p:ext uri="{BB962C8B-B14F-4D97-AF65-F5344CB8AC3E}">
        <p14:creationId xmlns:p14="http://schemas.microsoft.com/office/powerpoint/2010/main" val="319580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a:t>Types of data</a:t>
            </a:r>
          </a:p>
        </p:txBody>
      </p:sp>
      <p:sp>
        <p:nvSpPr>
          <p:cNvPr id="4" name="Slide Number Placeholder 3"/>
          <p:cNvSpPr>
            <a:spLocks noGrp="1"/>
          </p:cNvSpPr>
          <p:nvPr>
            <p:ph type="sldNum" sz="quarter" idx="12"/>
          </p:nvPr>
        </p:nvSpPr>
        <p:spPr/>
        <p:txBody>
          <a:bodyPr/>
          <a:lstStyle/>
          <a:p>
            <a:fld id="{F6F8042C-985E-034B-BB41-2A1F3109AE7A}" type="slidenum">
              <a:rPr lang="en-US" smtClean="0"/>
              <a:t>11</a:t>
            </a:fld>
            <a:endParaRPr lang="en-US"/>
          </a:p>
        </p:txBody>
      </p:sp>
      <p:sp>
        <p:nvSpPr>
          <p:cNvPr id="5" name="Content Placeholder 4"/>
          <p:cNvSpPr txBox="1">
            <a:spLocks noGrp="1"/>
          </p:cNvSpPr>
          <p:nvPr>
            <p:ph idx="1"/>
          </p:nvPr>
        </p:nvSpPr>
        <p:spPr>
          <a:xfrm>
            <a:off x="437322" y="962937"/>
            <a:ext cx="8378687" cy="4903907"/>
          </a:xfrm>
          <a:prstGeom prst="rect">
            <a:avLst/>
          </a:prstGeom>
          <a:noFill/>
        </p:spPr>
        <p:txBody>
          <a:bodyPr wrap="square" lIns="0" tIns="0" rIns="0" bIns="0" rtlCol="0" anchor="ctr" anchorCtr="0">
            <a:spAutoFit/>
          </a:bodyPr>
          <a:lstStyle/>
          <a:p>
            <a:pPr marL="119063" indent="0">
              <a:spcBef>
                <a:spcPts val="1440"/>
              </a:spcBef>
              <a:buClr>
                <a:schemeClr val="bg1"/>
              </a:buClr>
              <a:buNone/>
              <a:tabLst>
                <a:tab pos="914400" algn="l"/>
              </a:tabLst>
            </a:pPr>
            <a:r>
              <a:rPr lang="en-US" sz="2400" b="1" dirty="0">
                <a:solidFill>
                  <a:schemeClr val="accent1">
                    <a:lumMod val="75000"/>
                  </a:schemeClr>
                </a:solidFill>
                <a:cs typeface="Arial" pitchFamily="34" charset="0"/>
              </a:rPr>
              <a:t>Categorical</a:t>
            </a:r>
            <a:r>
              <a:rPr lang="en-US" sz="2400" b="1" dirty="0">
                <a:cs typeface="Arial" pitchFamily="34" charset="0"/>
              </a:rPr>
              <a:t>: </a:t>
            </a:r>
            <a:r>
              <a:rPr lang="en-US" sz="2400" b="0" dirty="0">
                <a:cs typeface="Arial" pitchFamily="34" charset="0"/>
              </a:rPr>
              <a:t>falls into mutually exclusive categories</a:t>
            </a:r>
          </a:p>
          <a:p>
            <a:pPr marL="576263" lvl="1" indent="0">
              <a:spcBef>
                <a:spcPts val="1440"/>
              </a:spcBef>
              <a:buClr>
                <a:schemeClr val="bg1"/>
              </a:buClr>
              <a:buNone/>
              <a:tabLst>
                <a:tab pos="914400" algn="l"/>
              </a:tabLst>
            </a:pPr>
            <a:r>
              <a:rPr lang="en-US" sz="2000" b="0" u="sng" dirty="0">
                <a:cs typeface="Arial" pitchFamily="34" charset="0"/>
              </a:rPr>
              <a:t>Nominal</a:t>
            </a:r>
            <a:r>
              <a:rPr lang="en-US" sz="2000" b="0" dirty="0">
                <a:cs typeface="Arial" pitchFamily="34" charset="0"/>
              </a:rPr>
              <a:t>:  categorical without a natural order </a:t>
            </a:r>
            <a:br>
              <a:rPr lang="en-US" sz="2000" b="0" dirty="0">
                <a:cs typeface="Arial" pitchFamily="34" charset="0"/>
              </a:rPr>
            </a:br>
            <a:r>
              <a:rPr lang="en-US" sz="2000" b="0" dirty="0">
                <a:cs typeface="Arial" pitchFamily="34" charset="0"/>
              </a:rPr>
              <a:t>	</a:t>
            </a:r>
            <a:r>
              <a:rPr lang="en-US" sz="2000" b="0" i="1" dirty="0">
                <a:cs typeface="Arial" pitchFamily="34" charset="0"/>
              </a:rPr>
              <a:t>e.g., </a:t>
            </a:r>
            <a:r>
              <a:rPr lang="en-US" sz="2000" b="0" dirty="0">
                <a:cs typeface="Arial" pitchFamily="34" charset="0"/>
              </a:rPr>
              <a:t>sex, ethnicity, study site</a:t>
            </a:r>
          </a:p>
          <a:p>
            <a:pPr marL="576263" lvl="1" indent="0">
              <a:spcBef>
                <a:spcPts val="1440"/>
              </a:spcBef>
              <a:buClr>
                <a:schemeClr val="bg1"/>
              </a:buClr>
              <a:buNone/>
              <a:tabLst>
                <a:tab pos="914400" algn="l"/>
              </a:tabLst>
            </a:pPr>
            <a:r>
              <a:rPr lang="en-US" sz="2000" b="0" u="sng" dirty="0">
                <a:cs typeface="Arial" pitchFamily="34" charset="0"/>
              </a:rPr>
              <a:t>Ordinal</a:t>
            </a:r>
            <a:r>
              <a:rPr lang="en-US" sz="2000" b="0" dirty="0">
                <a:cs typeface="Arial" pitchFamily="34" charset="0"/>
              </a:rPr>
              <a:t>:  categorical with a natural order, </a:t>
            </a:r>
            <a:br>
              <a:rPr lang="en-US" sz="2000" b="0" dirty="0">
                <a:cs typeface="Arial" pitchFamily="34" charset="0"/>
              </a:rPr>
            </a:br>
            <a:r>
              <a:rPr lang="en-US" sz="2000" b="0" dirty="0">
                <a:cs typeface="Arial" pitchFamily="34" charset="0"/>
              </a:rPr>
              <a:t>	</a:t>
            </a:r>
            <a:r>
              <a:rPr lang="en-US" sz="2000" b="0" i="1" dirty="0">
                <a:cs typeface="Arial" pitchFamily="34" charset="0"/>
              </a:rPr>
              <a:t>e.g.,</a:t>
            </a:r>
            <a:r>
              <a:rPr lang="en-US" sz="2000" b="0" dirty="0">
                <a:cs typeface="Arial" pitchFamily="34" charset="0"/>
              </a:rPr>
              <a:t> socio-economic status, educational level</a:t>
            </a:r>
          </a:p>
          <a:p>
            <a:pPr marL="119062" indent="0">
              <a:spcBef>
                <a:spcPts val="1440"/>
              </a:spcBef>
              <a:buClr>
                <a:schemeClr val="bg1"/>
              </a:buClr>
              <a:buNone/>
              <a:tabLst>
                <a:tab pos="914400" algn="l"/>
              </a:tabLst>
            </a:pPr>
            <a:r>
              <a:rPr lang="en-US" sz="2400" b="1" dirty="0">
                <a:solidFill>
                  <a:schemeClr val="accent1">
                    <a:lumMod val="75000"/>
                  </a:schemeClr>
                </a:solidFill>
                <a:cs typeface="Arial" pitchFamily="34" charset="0"/>
              </a:rPr>
              <a:t>Discrete</a:t>
            </a:r>
            <a:r>
              <a:rPr lang="en-US" sz="2400" b="1" dirty="0">
                <a:cs typeface="Arial" pitchFamily="34" charset="0"/>
              </a:rPr>
              <a:t>: </a:t>
            </a:r>
            <a:r>
              <a:rPr lang="en-US" sz="2400" b="0" dirty="0">
                <a:cs typeface="Arial" pitchFamily="34" charset="0"/>
              </a:rPr>
              <a:t>countable, ordered numerical data that are whole numbers, </a:t>
            </a:r>
            <a:r>
              <a:rPr lang="en-US" sz="2400" b="0" i="1" dirty="0">
                <a:cs typeface="Arial" pitchFamily="34" charset="0"/>
              </a:rPr>
              <a:t>e.g.,</a:t>
            </a:r>
            <a:r>
              <a:rPr lang="en-US" sz="2400" b="0" dirty="0">
                <a:cs typeface="Arial" pitchFamily="34" charset="0"/>
              </a:rPr>
              <a:t> # of students, # of strokes</a:t>
            </a:r>
          </a:p>
          <a:p>
            <a:pPr marL="119062" indent="0">
              <a:spcBef>
                <a:spcPts val="1440"/>
              </a:spcBef>
              <a:buClr>
                <a:schemeClr val="bg1"/>
              </a:buClr>
              <a:buNone/>
              <a:tabLst>
                <a:tab pos="914400" algn="l"/>
              </a:tabLst>
            </a:pPr>
            <a:r>
              <a:rPr lang="en-US" sz="2400" b="1" dirty="0">
                <a:solidFill>
                  <a:schemeClr val="accent1">
                    <a:lumMod val="75000"/>
                  </a:schemeClr>
                </a:solidFill>
                <a:cs typeface="Arial" pitchFamily="34" charset="0"/>
              </a:rPr>
              <a:t>Continuous</a:t>
            </a:r>
            <a:r>
              <a:rPr lang="en-US" sz="2400" b="1" dirty="0">
                <a:cs typeface="Arial" pitchFamily="34" charset="0"/>
              </a:rPr>
              <a:t>: </a:t>
            </a:r>
            <a:r>
              <a:rPr lang="en-US" sz="2400" b="0" dirty="0">
                <a:cs typeface="Arial" pitchFamily="34" charset="0"/>
              </a:rPr>
              <a:t>ordered numerical data that can theoretically take on any value, </a:t>
            </a:r>
            <a:r>
              <a:rPr lang="en-US" sz="2400" b="0" i="1" dirty="0">
                <a:cs typeface="Arial" pitchFamily="34" charset="0"/>
              </a:rPr>
              <a:t>e.g.,</a:t>
            </a:r>
            <a:r>
              <a:rPr lang="en-US" sz="2400" b="0" dirty="0">
                <a:cs typeface="Arial" pitchFamily="34" charset="0"/>
              </a:rPr>
              <a:t> height, weight, age, cholesterol level</a:t>
            </a:r>
          </a:p>
          <a:p>
            <a:pPr marL="119062" indent="0">
              <a:lnSpc>
                <a:spcPct val="100000"/>
              </a:lnSpc>
              <a:spcBef>
                <a:spcPts val="0"/>
              </a:spcBef>
              <a:buClr>
                <a:schemeClr val="bg1"/>
              </a:buClr>
              <a:buNone/>
              <a:tabLst>
                <a:tab pos="914400" algn="l"/>
              </a:tabLst>
            </a:pPr>
            <a:endParaRPr lang="en-US" sz="2400" b="0" dirty="0">
              <a:cs typeface="Arial" pitchFamily="34" charset="0"/>
            </a:endParaRPr>
          </a:p>
          <a:p>
            <a:pPr marL="119062" indent="0">
              <a:lnSpc>
                <a:spcPct val="100000"/>
              </a:lnSpc>
              <a:spcBef>
                <a:spcPts val="0"/>
              </a:spcBef>
              <a:buClr>
                <a:schemeClr val="bg1"/>
              </a:buClr>
              <a:buNone/>
              <a:tabLst>
                <a:tab pos="914400" algn="l"/>
              </a:tabLst>
            </a:pPr>
            <a:r>
              <a:rPr lang="en-US" sz="2400" b="0" dirty="0">
                <a:cs typeface="Arial" pitchFamily="34" charset="0"/>
              </a:rPr>
              <a:t>Note: </a:t>
            </a:r>
          </a:p>
          <a:p>
            <a:pPr marL="919162" lvl="1" indent="-342900">
              <a:lnSpc>
                <a:spcPct val="100000"/>
              </a:lnSpc>
              <a:spcBef>
                <a:spcPts val="0"/>
              </a:spcBef>
              <a:tabLst>
                <a:tab pos="914400" algn="l"/>
              </a:tabLst>
            </a:pPr>
            <a:r>
              <a:rPr lang="en-US" sz="2200" b="0" dirty="0">
                <a:cs typeface="Arial" pitchFamily="34" charset="0"/>
              </a:rPr>
              <a:t>continuous data can sometimes be categorized into ordinal</a:t>
            </a:r>
          </a:p>
          <a:p>
            <a:pPr marL="919162" lvl="1" indent="-342900">
              <a:lnSpc>
                <a:spcPct val="100000"/>
              </a:lnSpc>
              <a:spcBef>
                <a:spcPts val="0"/>
              </a:spcBef>
              <a:tabLst>
                <a:tab pos="914400" algn="l"/>
              </a:tabLst>
            </a:pPr>
            <a:r>
              <a:rPr lang="en-US" sz="2200" dirty="0">
                <a:cs typeface="Arial" pitchFamily="34" charset="0"/>
              </a:rPr>
              <a:t>d</a:t>
            </a:r>
            <a:r>
              <a:rPr lang="en-US" sz="2200" b="0" dirty="0">
                <a:cs typeface="Arial" pitchFamily="34" charset="0"/>
              </a:rPr>
              <a:t>iscrete data can sometimes be analyzed as continuous</a:t>
            </a:r>
          </a:p>
        </p:txBody>
      </p:sp>
    </p:spTree>
    <p:extLst>
      <p:ext uri="{BB962C8B-B14F-4D97-AF65-F5344CB8AC3E}">
        <p14:creationId xmlns:p14="http://schemas.microsoft.com/office/powerpoint/2010/main" val="3226666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a:t>A statistical approach can help us quantify evidence for associations</a:t>
            </a:r>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a:t>Is midterm grade associated with sleep duration? </a:t>
            </a:r>
          </a:p>
        </p:txBody>
      </p:sp>
      <p:sp>
        <p:nvSpPr>
          <p:cNvPr id="4" name="Slide Number Placeholder 3"/>
          <p:cNvSpPr>
            <a:spLocks noGrp="1"/>
          </p:cNvSpPr>
          <p:nvPr>
            <p:ph type="sldNum" sz="quarter" idx="12"/>
          </p:nvPr>
        </p:nvSpPr>
        <p:spPr/>
        <p:txBody>
          <a:bodyPr/>
          <a:lstStyle/>
          <a:p>
            <a:fld id="{F6F8042C-985E-034B-BB41-2A1F3109AE7A}" type="slidenum">
              <a:rPr lang="en-US" smtClean="0"/>
              <a:t>12</a:t>
            </a:fld>
            <a:endParaRPr lang="en-US"/>
          </a:p>
        </p:txBody>
      </p:sp>
      <p:pic>
        <p:nvPicPr>
          <p:cNvPr id="6" name="Picture 5"/>
          <p:cNvPicPr>
            <a:picLocks noChangeAspect="1"/>
          </p:cNvPicPr>
          <p:nvPr/>
        </p:nvPicPr>
        <p:blipFill>
          <a:blip r:embed="rId3"/>
          <a:stretch>
            <a:fillRect/>
          </a:stretch>
        </p:blipFill>
        <p:spPr>
          <a:xfrm>
            <a:off x="2062411" y="2297093"/>
            <a:ext cx="4999300" cy="4261698"/>
          </a:xfrm>
          <a:prstGeom prst="rect">
            <a:avLst/>
          </a:prstGeom>
        </p:spPr>
      </p:pic>
    </p:spTree>
    <p:extLst>
      <p:ext uri="{BB962C8B-B14F-4D97-AF65-F5344CB8AC3E}">
        <p14:creationId xmlns:p14="http://schemas.microsoft.com/office/powerpoint/2010/main" val="1197949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a:t>A statistical approach can help us quantify evidence for associations</a:t>
            </a:r>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a:t>Is there a difference in midterm grades comparing </a:t>
            </a:r>
            <a:br>
              <a:rPr lang="en-US" sz="2400" dirty="0"/>
            </a:br>
            <a:r>
              <a:rPr lang="en-US" sz="2400" dirty="0"/>
              <a:t>short (&lt;8 hours) vs. long (≥8 hours) sleepers?</a:t>
            </a:r>
          </a:p>
        </p:txBody>
      </p:sp>
      <p:sp>
        <p:nvSpPr>
          <p:cNvPr id="4" name="Slide Number Placeholder 3"/>
          <p:cNvSpPr>
            <a:spLocks noGrp="1"/>
          </p:cNvSpPr>
          <p:nvPr>
            <p:ph type="sldNum" sz="quarter" idx="12"/>
          </p:nvPr>
        </p:nvSpPr>
        <p:spPr/>
        <p:txBody>
          <a:bodyPr/>
          <a:lstStyle/>
          <a:p>
            <a:fld id="{F6F8042C-985E-034B-BB41-2A1F3109AE7A}" type="slidenum">
              <a:rPr lang="en-US" smtClean="0"/>
              <a:t>13</a:t>
            </a:fld>
            <a:endParaRPr lang="en-US"/>
          </a:p>
        </p:txBody>
      </p:sp>
      <p:pic>
        <p:nvPicPr>
          <p:cNvPr id="8" name="Picture 7"/>
          <p:cNvPicPr>
            <a:picLocks noChangeAspect="1"/>
          </p:cNvPicPr>
          <p:nvPr/>
        </p:nvPicPr>
        <p:blipFill>
          <a:blip r:embed="rId2"/>
          <a:stretch>
            <a:fillRect/>
          </a:stretch>
        </p:blipFill>
        <p:spPr>
          <a:xfrm>
            <a:off x="2062409" y="2300755"/>
            <a:ext cx="4999299" cy="4261697"/>
          </a:xfrm>
          <a:prstGeom prst="rect">
            <a:avLst/>
          </a:prstGeom>
        </p:spPr>
      </p:pic>
    </p:spTree>
    <p:extLst>
      <p:ext uri="{BB962C8B-B14F-4D97-AF65-F5344CB8AC3E}">
        <p14:creationId xmlns:p14="http://schemas.microsoft.com/office/powerpoint/2010/main" val="3617136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a:t>A statistical approach can help us quantify evidence for associations</a:t>
            </a:r>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a:t>Is there a difference in midterm grades comparing </a:t>
            </a:r>
            <a:br>
              <a:rPr lang="en-US" sz="2400" dirty="0"/>
            </a:br>
            <a:r>
              <a:rPr lang="en-US" sz="2400" dirty="0"/>
              <a:t>short (&lt;8 hours) vs. long (≥8 hours) sleepers? </a:t>
            </a:r>
            <a:r>
              <a:rPr lang="en-US" sz="2400" dirty="0">
                <a:solidFill>
                  <a:schemeClr val="accent1">
                    <a:lumMod val="75000"/>
                  </a:schemeClr>
                </a:solidFill>
              </a:rPr>
              <a:t>Now?</a:t>
            </a:r>
          </a:p>
        </p:txBody>
      </p:sp>
      <p:sp>
        <p:nvSpPr>
          <p:cNvPr id="4" name="Slide Number Placeholder 3"/>
          <p:cNvSpPr>
            <a:spLocks noGrp="1"/>
          </p:cNvSpPr>
          <p:nvPr>
            <p:ph type="sldNum" sz="quarter" idx="12"/>
          </p:nvPr>
        </p:nvSpPr>
        <p:spPr/>
        <p:txBody>
          <a:bodyPr/>
          <a:lstStyle/>
          <a:p>
            <a:fld id="{F6F8042C-985E-034B-BB41-2A1F3109AE7A}" type="slidenum">
              <a:rPr lang="en-US" smtClean="0"/>
              <a:t>14</a:t>
            </a:fld>
            <a:endParaRPr lang="en-US"/>
          </a:p>
        </p:txBody>
      </p:sp>
      <p:pic>
        <p:nvPicPr>
          <p:cNvPr id="6" name="Picture 5"/>
          <p:cNvPicPr>
            <a:picLocks noChangeAspect="1"/>
          </p:cNvPicPr>
          <p:nvPr/>
        </p:nvPicPr>
        <p:blipFill>
          <a:blip r:embed="rId2"/>
          <a:stretch>
            <a:fillRect/>
          </a:stretch>
        </p:blipFill>
        <p:spPr>
          <a:xfrm>
            <a:off x="2071273" y="2300754"/>
            <a:ext cx="4999298" cy="4261697"/>
          </a:xfrm>
          <a:prstGeom prst="rect">
            <a:avLst/>
          </a:prstGeom>
        </p:spPr>
      </p:pic>
    </p:spTree>
    <p:extLst>
      <p:ext uri="{BB962C8B-B14F-4D97-AF65-F5344CB8AC3E}">
        <p14:creationId xmlns:p14="http://schemas.microsoft.com/office/powerpoint/2010/main" val="182328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a:t>A statistical approach can help us quantify evidence for associations</a:t>
            </a:r>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a:t>Is there a difference in midterm grades comparing </a:t>
            </a:r>
            <a:br>
              <a:rPr lang="en-US" sz="2400" dirty="0"/>
            </a:br>
            <a:r>
              <a:rPr lang="en-US" sz="2400" dirty="0"/>
              <a:t>short (&lt;8 hours) vs. long (≥8 hours) sleepers?</a:t>
            </a:r>
            <a:r>
              <a:rPr lang="en-US" sz="2400" dirty="0">
                <a:solidFill>
                  <a:schemeClr val="accent1">
                    <a:lumMod val="75000"/>
                  </a:schemeClr>
                </a:solidFill>
              </a:rPr>
              <a:t> And now?</a:t>
            </a:r>
            <a:endParaRPr lang="en-US" sz="2400" dirty="0"/>
          </a:p>
        </p:txBody>
      </p:sp>
      <p:sp>
        <p:nvSpPr>
          <p:cNvPr id="4" name="Slide Number Placeholder 3"/>
          <p:cNvSpPr>
            <a:spLocks noGrp="1"/>
          </p:cNvSpPr>
          <p:nvPr>
            <p:ph type="sldNum" sz="quarter" idx="12"/>
          </p:nvPr>
        </p:nvSpPr>
        <p:spPr/>
        <p:txBody>
          <a:bodyPr/>
          <a:lstStyle/>
          <a:p>
            <a:fld id="{F6F8042C-985E-034B-BB41-2A1F3109AE7A}" type="slidenum">
              <a:rPr lang="en-US" smtClean="0"/>
              <a:t>15</a:t>
            </a:fld>
            <a:endParaRPr lang="en-US"/>
          </a:p>
        </p:txBody>
      </p:sp>
      <p:pic>
        <p:nvPicPr>
          <p:cNvPr id="5" name="Picture 4"/>
          <p:cNvPicPr>
            <a:picLocks noChangeAspect="1"/>
          </p:cNvPicPr>
          <p:nvPr/>
        </p:nvPicPr>
        <p:blipFill>
          <a:blip r:embed="rId2"/>
          <a:stretch>
            <a:fillRect/>
          </a:stretch>
        </p:blipFill>
        <p:spPr>
          <a:xfrm>
            <a:off x="2076788" y="2297094"/>
            <a:ext cx="5039630" cy="4296078"/>
          </a:xfrm>
          <a:prstGeom prst="rect">
            <a:avLst/>
          </a:prstGeom>
        </p:spPr>
      </p:pic>
    </p:spTree>
    <p:extLst>
      <p:ext uri="{BB962C8B-B14F-4D97-AF65-F5344CB8AC3E}">
        <p14:creationId xmlns:p14="http://schemas.microsoft.com/office/powerpoint/2010/main" val="178449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Population vs. </a:t>
            </a:r>
            <a:br>
              <a:rPr lang="en-US" sz="3600" dirty="0"/>
            </a:br>
            <a:r>
              <a:rPr lang="en-US" sz="3600" dirty="0"/>
              <a:t>Inference about population from a sample</a:t>
            </a:r>
          </a:p>
        </p:txBody>
      </p:sp>
      <p:sp>
        <p:nvSpPr>
          <p:cNvPr id="3" name="Content Placeholder 2"/>
          <p:cNvSpPr>
            <a:spLocks noGrp="1"/>
          </p:cNvSpPr>
          <p:nvPr>
            <p:ph idx="1"/>
          </p:nvPr>
        </p:nvSpPr>
        <p:spPr>
          <a:xfrm>
            <a:off x="628650" y="1690689"/>
            <a:ext cx="7886700" cy="4486274"/>
          </a:xfrm>
        </p:spPr>
        <p:txBody>
          <a:bodyPr>
            <a:normAutofit/>
          </a:bodyPr>
          <a:lstStyle/>
          <a:p>
            <a:r>
              <a:rPr lang="en-US" sz="2400" dirty="0"/>
              <a:t>Objective: understand a </a:t>
            </a:r>
            <a:r>
              <a:rPr lang="en-US" sz="2400" u="sng" dirty="0"/>
              <a:t>population</a:t>
            </a:r>
            <a:r>
              <a:rPr lang="en-US" sz="2400" dirty="0"/>
              <a:t> using information obtained from a </a:t>
            </a:r>
            <a:r>
              <a:rPr lang="en-US" sz="2400" u="sng" dirty="0"/>
              <a:t>sample</a:t>
            </a:r>
          </a:p>
          <a:p>
            <a:r>
              <a:rPr lang="en-US" sz="2400" dirty="0"/>
              <a:t>This approach is subject to sampling variability and/or bias</a:t>
            </a:r>
          </a:p>
        </p:txBody>
      </p:sp>
      <p:sp>
        <p:nvSpPr>
          <p:cNvPr id="4" name="Slide Number Placeholder 3"/>
          <p:cNvSpPr>
            <a:spLocks noGrp="1"/>
          </p:cNvSpPr>
          <p:nvPr>
            <p:ph type="sldNum" sz="quarter" idx="12"/>
          </p:nvPr>
        </p:nvSpPr>
        <p:spPr/>
        <p:txBody>
          <a:bodyPr/>
          <a:lstStyle/>
          <a:p>
            <a:fld id="{F6F8042C-985E-034B-BB41-2A1F3109AE7A}" type="slidenum">
              <a:rPr lang="en-US" smtClean="0"/>
              <a:t>16</a:t>
            </a:fld>
            <a:endParaRPr lang="en-US"/>
          </a:p>
        </p:txBody>
      </p:sp>
      <p:grpSp>
        <p:nvGrpSpPr>
          <p:cNvPr id="5" name="Group 4"/>
          <p:cNvGrpSpPr/>
          <p:nvPr/>
        </p:nvGrpSpPr>
        <p:grpSpPr>
          <a:xfrm>
            <a:off x="2908300" y="3086100"/>
            <a:ext cx="3549650" cy="3597076"/>
            <a:chOff x="2614550" y="2590800"/>
            <a:chExt cx="3886200" cy="3886200"/>
          </a:xfrm>
          <a:solidFill>
            <a:schemeClr val="accent1">
              <a:lumMod val="40000"/>
              <a:lumOff val="60000"/>
            </a:schemeClr>
          </a:solidFill>
        </p:grpSpPr>
        <p:sp>
          <p:nvSpPr>
            <p:cNvPr id="6" name="Oval 5"/>
            <p:cNvSpPr>
              <a:spLocks noChangeAspect="1"/>
            </p:cNvSpPr>
            <p:nvPr/>
          </p:nvSpPr>
          <p:spPr bwMode="auto">
            <a:xfrm>
              <a:off x="2614550" y="2590800"/>
              <a:ext cx="3886200" cy="3886200"/>
            </a:xfrm>
            <a:prstGeom prst="ellipse">
              <a:avLst/>
            </a:prstGeom>
            <a:solidFill>
              <a:schemeClr val="accent1">
                <a:lumMod val="20000"/>
                <a:lumOff val="80000"/>
              </a:schemeClr>
            </a:solidFill>
            <a:ln w="254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400" b="1" i="0" u="none" strike="noStrike" cap="none" normalizeH="0" baseline="0">
                <a:ln>
                  <a:noFill/>
                </a:ln>
                <a:solidFill>
                  <a:schemeClr val="tx2"/>
                </a:solidFill>
                <a:effectLst>
                  <a:outerShdw blurRad="38100" dist="38100" dir="2700000" algn="tl">
                    <a:srgbClr val="000000">
                      <a:alpha val="43137"/>
                    </a:srgbClr>
                  </a:outerShdw>
                </a:effectLst>
                <a:latin typeface="Impact" pitchFamily="34" charset="0"/>
              </a:endParaRPr>
            </a:p>
          </p:txBody>
        </p:sp>
        <p:sp>
          <p:nvSpPr>
            <p:cNvPr id="7" name="TextBox 6"/>
            <p:cNvSpPr txBox="1"/>
            <p:nvPr/>
          </p:nvSpPr>
          <p:spPr>
            <a:xfrm>
              <a:off x="3304853" y="3124200"/>
              <a:ext cx="2505593" cy="615553"/>
            </a:xfrm>
            <a:prstGeom prst="rect">
              <a:avLst/>
            </a:prstGeom>
            <a:noFill/>
            <a:ln>
              <a:noFill/>
            </a:ln>
          </p:spPr>
          <p:txBody>
            <a:bodyPr wrap="square" lIns="0" tIns="0" rIns="0" bIns="0" rtlCol="0" anchor="ctr" anchorCtr="0">
              <a:spAutoFit/>
            </a:bodyPr>
            <a:lstStyle/>
            <a:p>
              <a:pPr algn="ctr">
                <a:spcBef>
                  <a:spcPts val="1200"/>
                </a:spcBef>
              </a:pPr>
              <a:r>
                <a:rPr lang="en-US" sz="3600" b="0" dirty="0">
                  <a:solidFill>
                    <a:schemeClr val="accent1">
                      <a:lumMod val="60000"/>
                      <a:lumOff val="40000"/>
                    </a:schemeClr>
                  </a:solidFill>
                  <a:latin typeface="Contemporary Brush" pitchFamily="66" charset="0"/>
                  <a:cs typeface="Arial" pitchFamily="34" charset="0"/>
                </a:rPr>
                <a:t>Population</a:t>
              </a:r>
            </a:p>
          </p:txBody>
        </p:sp>
      </p:grpSp>
      <p:sp>
        <p:nvSpPr>
          <p:cNvPr id="8" name="Oval 7"/>
          <p:cNvSpPr>
            <a:spLocks noChangeAspect="1"/>
          </p:cNvSpPr>
          <p:nvPr/>
        </p:nvSpPr>
        <p:spPr bwMode="auto">
          <a:xfrm>
            <a:off x="4248150" y="4425951"/>
            <a:ext cx="1828800" cy="1828800"/>
          </a:xfrm>
          <a:prstGeom prst="ellipse">
            <a:avLst/>
          </a:prstGeom>
          <a:solidFill>
            <a:schemeClr val="accent1">
              <a:lumMod val="40000"/>
              <a:lumOff val="60000"/>
            </a:schemeClr>
          </a:solid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1">
                    <a:lumMod val="75000"/>
                  </a:schemeClr>
                </a:solidFill>
                <a:latin typeface="Contemporary Brush" pitchFamily="66" charset="0"/>
              </a:rPr>
              <a:t>Sample</a:t>
            </a:r>
          </a:p>
        </p:txBody>
      </p:sp>
    </p:spTree>
    <p:extLst>
      <p:ext uri="{BB962C8B-B14F-4D97-AF65-F5344CB8AC3E}">
        <p14:creationId xmlns:p14="http://schemas.microsoft.com/office/powerpoint/2010/main" val="32166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0492"/>
            <a:ext cx="7886700" cy="1164508"/>
          </a:xfrm>
        </p:spPr>
        <p:txBody>
          <a:bodyPr/>
          <a:lstStyle/>
          <a:p>
            <a:pPr algn="ctr"/>
            <a:r>
              <a:rPr lang="en-US" dirty="0"/>
              <a:t>Our first “statistics”</a:t>
            </a:r>
          </a:p>
        </p:txBody>
      </p:sp>
      <p:sp>
        <p:nvSpPr>
          <p:cNvPr id="3" name="Content Placeholder 2"/>
          <p:cNvSpPr>
            <a:spLocks noGrp="1"/>
          </p:cNvSpPr>
          <p:nvPr>
            <p:ph idx="1"/>
          </p:nvPr>
        </p:nvSpPr>
        <p:spPr>
          <a:xfrm>
            <a:off x="628650" y="1293870"/>
            <a:ext cx="7886700" cy="4486274"/>
          </a:xfrm>
        </p:spPr>
        <p:txBody>
          <a:bodyPr/>
          <a:lstStyle/>
          <a:p>
            <a:r>
              <a:rPr lang="en-US" dirty="0"/>
              <a:t>Describing a distribution (e.g., height):</a:t>
            </a:r>
          </a:p>
          <a:p>
            <a:pPr lvl="1"/>
            <a:r>
              <a:rPr lang="en-US" dirty="0"/>
              <a:t>Measures of central tendency</a:t>
            </a:r>
          </a:p>
          <a:p>
            <a:pPr lvl="1"/>
            <a:r>
              <a:rPr lang="en-US" dirty="0"/>
              <a:t>Measures of spread</a:t>
            </a:r>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17</a:t>
            </a:fld>
            <a:endParaRPr lang="en-US"/>
          </a:p>
        </p:txBody>
      </p:sp>
      <p:pic>
        <p:nvPicPr>
          <p:cNvPr id="6" name="Picture 5"/>
          <p:cNvPicPr>
            <a:picLocks noChangeAspect="1"/>
          </p:cNvPicPr>
          <p:nvPr/>
        </p:nvPicPr>
        <p:blipFill>
          <a:blip r:embed="rId3"/>
          <a:stretch>
            <a:fillRect/>
          </a:stretch>
        </p:blipFill>
        <p:spPr>
          <a:xfrm>
            <a:off x="1559800" y="2590135"/>
            <a:ext cx="6024399" cy="3766216"/>
          </a:xfrm>
          <a:prstGeom prst="rect">
            <a:avLst/>
          </a:prstGeom>
        </p:spPr>
      </p:pic>
    </p:spTree>
    <p:extLst>
      <p:ext uri="{BB962C8B-B14F-4D97-AF65-F5344CB8AC3E}">
        <p14:creationId xmlns:p14="http://schemas.microsoft.com/office/powerpoint/2010/main" val="288725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066"/>
            <a:ext cx="7886700" cy="1325563"/>
          </a:xfrm>
        </p:spPr>
        <p:txBody>
          <a:bodyPr/>
          <a:lstStyle/>
          <a:p>
            <a:r>
              <a:rPr lang="en-US" dirty="0"/>
              <a:t>Some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21434"/>
                <a:ext cx="7886700" cy="5055529"/>
              </a:xfrm>
            </p:spPr>
            <p:txBody>
              <a:bodyPr>
                <a:normAutofit fontScale="92500"/>
              </a:bodyPr>
              <a:lstStyle/>
              <a:p>
                <a:pPr marL="0" indent="0">
                  <a:buNone/>
                </a:pPr>
                <a:r>
                  <a:rPr lang="en-US" dirty="0"/>
                  <a:t>These three quantities will be useful</a:t>
                </a:r>
              </a:p>
              <a:p>
                <a:pPr lvl="1"/>
                <a:r>
                  <a:rPr lang="en-US" dirty="0"/>
                  <a:t>Sum:</a:t>
                </a:r>
              </a:p>
              <a:p>
                <a:pPr lvl="1"/>
                <a:endParaRPr lang="en-US" sz="900" dirty="0"/>
              </a:p>
              <a:p>
                <a:pPr marL="457200" lvl="1"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𝑛</m:t>
                          </m:r>
                        </m:sup>
                        <m:e>
                          <m:sSub>
                            <m:sSubPr>
                              <m:ctrlPr>
                                <a:rPr lang="en-US"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1</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2</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3</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𝑛</m:t>
                              </m:r>
                            </m:sub>
                          </m:sSub>
                        </m:e>
                      </m:nary>
                    </m:oMath>
                  </m:oMathPara>
                </a14:m>
                <a:endParaRPr lang="en-US" dirty="0"/>
              </a:p>
              <a:p>
                <a:pPr lvl="1"/>
                <a:endParaRPr lang="en-US" sz="500" dirty="0"/>
              </a:p>
              <a:p>
                <a:pPr lvl="1"/>
                <a:r>
                  <a:rPr lang="en-US" dirty="0"/>
                  <a:t>Sum of squares:</a:t>
                </a:r>
              </a:p>
              <a:p>
                <a:pPr lvl="1"/>
                <a:endParaRPr lang="en-US" sz="800" dirty="0"/>
              </a:p>
              <a:p>
                <a:pPr marL="457200" lvl="1"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a:rPr>
                                <m:t>1</m:t>
                              </m:r>
                            </m:sub>
                            <m:sup>
                              <m:r>
                                <a:rPr lang="en-US" i="1">
                                  <a:latin typeface="Cambria Math" panose="02040503050406030204" pitchFamily="18" charset="0"/>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a:rPr>
                                <m:t>2</m:t>
                              </m:r>
                            </m:sub>
                            <m:sup>
                              <m:r>
                                <a:rPr lang="en-US" i="1">
                                  <a:latin typeface="Cambria Math" panose="02040503050406030204" pitchFamily="18" charset="0"/>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a:rPr>
                                <m:t>3</m:t>
                              </m:r>
                            </m:sub>
                            <m:sup>
                              <m:r>
                                <a:rPr lang="en-US" i="1">
                                  <a:latin typeface="Cambria Math" panose="02040503050406030204" pitchFamily="18" charset="0"/>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a:rPr>
                                <m:t>𝑛</m:t>
                              </m:r>
                            </m:sub>
                            <m:sup>
                              <m:r>
                                <a:rPr lang="en-US" i="1">
                                  <a:latin typeface="Cambria Math" panose="02040503050406030204" pitchFamily="18" charset="0"/>
                                </a:rPr>
                                <m:t>2</m:t>
                              </m:r>
                            </m:sup>
                          </m:sSubSup>
                        </m:e>
                      </m:nary>
                    </m:oMath>
                  </m:oMathPara>
                </a14:m>
                <a:endParaRPr lang="en-US" dirty="0"/>
              </a:p>
              <a:p>
                <a:pPr lvl="1"/>
                <a:endParaRPr lang="en-US" sz="1100" dirty="0"/>
              </a:p>
              <a:p>
                <a:pPr lvl="1"/>
                <a:r>
                  <a:rPr lang="en-US" dirty="0"/>
                  <a:t>Square of the sum:</a:t>
                </a:r>
              </a:p>
              <a:p>
                <a:pPr lvl="1"/>
                <a:endParaRPr lang="en-US" sz="1200" dirty="0"/>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e>
                              </m:nary>
                            </m:e>
                          </m:d>
                        </m:e>
                        <m:sup>
                          <m:r>
                            <a:rPr lang="en-US" b="0" i="1" smtClean="0">
                              <a:latin typeface="Cambria Math"/>
                            </a:rPr>
                            <m:t>2</m:t>
                          </m:r>
                        </m:sup>
                      </m:sSup>
                      <m:r>
                        <a:rPr lang="en-US" b="0" i="1" smtClean="0">
                          <a:latin typeface="Cambria Math"/>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1</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2</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3</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𝑛</m:t>
                                  </m:r>
                                </m:sub>
                              </m:sSub>
                            </m:e>
                          </m:d>
                        </m:e>
                        <m:sup>
                          <m:r>
                            <a:rPr lang="en-US" b="0" i="1" smtClean="0">
                              <a:latin typeface="Cambria Math"/>
                            </a:rPr>
                            <m:t>2</m:t>
                          </m:r>
                        </m:sup>
                      </m:sSup>
                    </m:oMath>
                  </m:oMathPara>
                </a14:m>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21434"/>
                <a:ext cx="7886700" cy="5055529"/>
              </a:xfrm>
              <a:blipFill rotWithShape="0">
                <a:blip r:embed="rId2"/>
                <a:stretch>
                  <a:fillRect l="-1391" t="-18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6F8042C-985E-034B-BB41-2A1F3109AE7A}" type="slidenum">
              <a:rPr lang="en-US" smtClean="0"/>
              <a:t>18</a:t>
            </a:fld>
            <a:endParaRPr lang="en-US"/>
          </a:p>
        </p:txBody>
      </p:sp>
    </p:spTree>
    <p:extLst>
      <p:ext uri="{BB962C8B-B14F-4D97-AF65-F5344CB8AC3E}">
        <p14:creationId xmlns:p14="http://schemas.microsoft.com/office/powerpoint/2010/main" val="1752432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28600" y="890588"/>
            <a:ext cx="8883650" cy="423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515938" indent="-396875">
              <a:spcBef>
                <a:spcPct val="50000"/>
              </a:spcBef>
              <a:buFont typeface="Arial" pitchFamily="34" charset="0"/>
              <a:buChar char="•"/>
              <a:tabLst>
                <a:tab pos="571500" algn="l"/>
                <a:tab pos="1027113" algn="l"/>
              </a:tabLst>
            </a:pPr>
            <a:r>
              <a:rPr lang="en-US" sz="2800" dirty="0">
                <a:solidFill>
                  <a:schemeClr val="tx1"/>
                </a:solidFill>
                <a:latin typeface="+mn-lt"/>
              </a:rPr>
              <a:t>Percentiles </a:t>
            </a:r>
            <a:br>
              <a:rPr lang="en-US" sz="2800" dirty="0">
                <a:solidFill>
                  <a:schemeClr val="tx1"/>
                </a:solidFill>
                <a:latin typeface="+mn-lt"/>
              </a:rPr>
            </a:br>
            <a:r>
              <a:rPr lang="en-US" sz="2800" dirty="0">
                <a:solidFill>
                  <a:schemeClr val="tx1"/>
                </a:solidFill>
                <a:latin typeface="+mn-lt"/>
              </a:rPr>
              <a:t>(e.g., 75% of the data is to the left of the 75</a:t>
            </a:r>
            <a:r>
              <a:rPr lang="en-US" sz="2800" baseline="30000" dirty="0">
                <a:solidFill>
                  <a:schemeClr val="tx1"/>
                </a:solidFill>
                <a:latin typeface="+mn-lt"/>
              </a:rPr>
              <a:t>th</a:t>
            </a:r>
            <a:r>
              <a:rPr lang="en-US" sz="2800" dirty="0">
                <a:solidFill>
                  <a:schemeClr val="tx1"/>
                </a:solidFill>
                <a:latin typeface="+mn-lt"/>
              </a:rPr>
              <a:t> percentile)</a:t>
            </a:r>
          </a:p>
          <a:p>
            <a:pPr marL="515938" indent="-396875">
              <a:spcBef>
                <a:spcPts val="1680"/>
              </a:spcBef>
              <a:buFont typeface="Arial" pitchFamily="34" charset="0"/>
              <a:buChar char="•"/>
              <a:tabLst>
                <a:tab pos="571500" algn="l"/>
                <a:tab pos="1027113" algn="l"/>
              </a:tabLst>
            </a:pPr>
            <a:endParaRPr lang="en-US" sz="2800" dirty="0">
              <a:solidFill>
                <a:schemeClr val="tx1"/>
              </a:solidFill>
              <a:latin typeface="+mn-lt"/>
            </a:endParaRPr>
          </a:p>
          <a:p>
            <a:pPr marL="515938" indent="-396875">
              <a:spcBef>
                <a:spcPts val="1680"/>
              </a:spcBef>
              <a:buFont typeface="Arial" pitchFamily="34" charset="0"/>
              <a:buChar char="•"/>
              <a:tabLst>
                <a:tab pos="571500" algn="l"/>
                <a:tab pos="1027113" algn="l"/>
              </a:tabLst>
            </a:pPr>
            <a:r>
              <a:rPr lang="en-US" sz="2800" dirty="0">
                <a:solidFill>
                  <a:schemeClr val="tx1"/>
                </a:solidFill>
                <a:latin typeface="+mn-lt"/>
              </a:rPr>
              <a:t>Measures of “central tendency”; “middle” of the data</a:t>
            </a:r>
          </a:p>
          <a:p>
            <a:pPr marL="1258888" lvl="1" indent="-396875">
              <a:spcBef>
                <a:spcPts val="1680"/>
              </a:spcBef>
              <a:buFont typeface="Arial" pitchFamily="34" charset="0"/>
              <a:buChar char="•"/>
              <a:tabLst>
                <a:tab pos="569913" algn="l"/>
                <a:tab pos="1027113" algn="l"/>
              </a:tabLst>
            </a:pPr>
            <a:r>
              <a:rPr lang="en-US" sz="2800" dirty="0">
                <a:solidFill>
                  <a:schemeClr val="tx1"/>
                </a:solidFill>
                <a:latin typeface="+mn-lt"/>
              </a:rPr>
              <a:t>Median:  </a:t>
            </a:r>
            <a:r>
              <a:rPr lang="en-US" dirty="0">
                <a:solidFill>
                  <a:schemeClr val="tx1"/>
                </a:solidFill>
                <a:latin typeface="+mn-lt"/>
              </a:rPr>
              <a:t>the 50</a:t>
            </a:r>
            <a:r>
              <a:rPr lang="en-US" baseline="30000" dirty="0">
                <a:solidFill>
                  <a:schemeClr val="tx1"/>
                </a:solidFill>
                <a:latin typeface="+mn-lt"/>
              </a:rPr>
              <a:t>th</a:t>
            </a:r>
            <a:r>
              <a:rPr lang="en-US" dirty="0">
                <a:solidFill>
                  <a:schemeClr val="tx1"/>
                </a:solidFill>
                <a:latin typeface="+mn-lt"/>
              </a:rPr>
              <a:t> percentile</a:t>
            </a:r>
          </a:p>
          <a:p>
            <a:pPr marL="1258888" lvl="1" indent="-396875">
              <a:spcBef>
                <a:spcPts val="600"/>
              </a:spcBef>
              <a:buFont typeface="Arial" pitchFamily="34" charset="0"/>
              <a:buChar char="•"/>
              <a:tabLst>
                <a:tab pos="571500" algn="l"/>
                <a:tab pos="1027113" algn="l"/>
              </a:tabLst>
            </a:pPr>
            <a:r>
              <a:rPr lang="en-US" sz="2800" dirty="0">
                <a:solidFill>
                  <a:schemeClr val="tx1"/>
                </a:solidFill>
                <a:latin typeface="+mn-lt"/>
              </a:rPr>
              <a:t>Mean (average):</a:t>
            </a:r>
          </a:p>
          <a:p>
            <a:pPr marL="1258888" lvl="1" indent="-396875">
              <a:spcBef>
                <a:spcPts val="600"/>
              </a:spcBef>
              <a:buFont typeface="Arial" pitchFamily="34" charset="0"/>
              <a:buChar char="•"/>
              <a:tabLst>
                <a:tab pos="571500" algn="l"/>
                <a:tab pos="1027113" algn="l"/>
              </a:tabLst>
            </a:pPr>
            <a:r>
              <a:rPr lang="en-US" sz="2800" dirty="0">
                <a:solidFill>
                  <a:schemeClr val="tx1"/>
                </a:solidFill>
                <a:latin typeface="+mn-lt"/>
              </a:rPr>
              <a:t>Mode: </a:t>
            </a:r>
            <a:r>
              <a:rPr lang="en-US" sz="2000" dirty="0">
                <a:solidFill>
                  <a:schemeClr val="tx1"/>
                </a:solidFill>
                <a:latin typeface="+mn-lt"/>
              </a:rPr>
              <a:t>value occurring most often (discrete/categorical data)</a:t>
            </a:r>
            <a:endParaRPr lang="en-US" dirty="0">
              <a:solidFill>
                <a:schemeClr val="tx1"/>
              </a:solidFill>
              <a:latin typeface="+mn-lt"/>
            </a:endParaRPr>
          </a:p>
          <a:p>
            <a:pPr marL="1652588" lvl="3" indent="-225425">
              <a:spcBef>
                <a:spcPts val="600"/>
              </a:spcBef>
              <a:buFont typeface="Arial" pitchFamily="34" charset="0"/>
              <a:buChar char="•"/>
              <a:tabLst>
                <a:tab pos="571500" algn="l"/>
                <a:tab pos="1027113" algn="l"/>
              </a:tabLst>
            </a:pPr>
            <a:r>
              <a:rPr lang="en-US" sz="2200" dirty="0">
                <a:solidFill>
                  <a:schemeClr val="tx1"/>
                </a:solidFill>
                <a:latin typeface="+mn-lt"/>
              </a:rPr>
              <a:t>For continuous data, the value at the “peak” </a:t>
            </a:r>
          </a:p>
        </p:txBody>
      </p:sp>
      <p:sp>
        <p:nvSpPr>
          <p:cNvPr id="6" name="Text Box 3"/>
          <p:cNvSpPr txBox="1">
            <a:spLocks noChangeArrowheads="1"/>
          </p:cNvSpPr>
          <p:nvPr/>
        </p:nvSpPr>
        <p:spPr bwMode="auto">
          <a:xfrm>
            <a:off x="36513" y="7620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Percentiles and Central tendency</a:t>
            </a:r>
          </a:p>
        </p:txBody>
      </p:sp>
      <mc:AlternateContent xmlns:mc="http://schemas.openxmlformats.org/markup-compatibility/2006" xmlns:a14="http://schemas.microsoft.com/office/drawing/2010/main">
        <mc:Choice Requires="a14">
          <p:sp>
            <p:nvSpPr>
              <p:cNvPr id="2" name="TextBox 1"/>
              <p:cNvSpPr txBox="1"/>
              <p:nvPr/>
            </p:nvSpPr>
            <p:spPr>
              <a:xfrm>
                <a:off x="5469268" y="3629232"/>
                <a:ext cx="1643527" cy="541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𝜇</m:t>
                          </m:r>
                        </m:e>
                      </m:acc>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m:t>
                      </m:r>
                      <m:f>
                        <m:fPr>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num>
                        <m:den>
                          <m:r>
                            <a:rPr lang="en-US" b="0" i="1" smtClean="0">
                              <a:latin typeface="Cambria Math" panose="02040503050406030204" pitchFamily="18" charset="0"/>
                            </a:rPr>
                            <m:t>𝑁</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469268" y="3629232"/>
                <a:ext cx="1643527" cy="541367"/>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701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3676"/>
            <a:ext cx="7886700" cy="1325563"/>
          </a:xfrm>
        </p:spPr>
        <p:txBody>
          <a:bodyPr/>
          <a:lstStyle/>
          <a:p>
            <a:r>
              <a:rPr lang="en-US" dirty="0"/>
              <a:t>Today: introduction to biostatistics</a:t>
            </a:r>
          </a:p>
        </p:txBody>
      </p:sp>
      <p:sp>
        <p:nvSpPr>
          <p:cNvPr id="3" name="Content Placeholder 2"/>
          <p:cNvSpPr>
            <a:spLocks noGrp="1"/>
          </p:cNvSpPr>
          <p:nvPr>
            <p:ph idx="1"/>
          </p:nvPr>
        </p:nvSpPr>
        <p:spPr>
          <a:xfrm>
            <a:off x="628649" y="1400175"/>
            <a:ext cx="8372476" cy="4776788"/>
          </a:xfrm>
        </p:spPr>
        <p:txBody>
          <a:bodyPr>
            <a:normAutofit lnSpcReduction="10000"/>
          </a:bodyPr>
          <a:lstStyle/>
          <a:p>
            <a:r>
              <a:rPr lang="en-US" dirty="0"/>
              <a:t>Introduce myself/my research </a:t>
            </a:r>
            <a:br>
              <a:rPr lang="en-US" dirty="0"/>
            </a:br>
            <a:r>
              <a:rPr lang="en-US" sz="2400" dirty="0"/>
              <a:t>   Case study: career in academic biostatistics</a:t>
            </a:r>
          </a:p>
          <a:p>
            <a:r>
              <a:rPr lang="en-US" dirty="0"/>
              <a:t>Define biostatistics</a:t>
            </a:r>
          </a:p>
          <a:p>
            <a:r>
              <a:rPr lang="en-US" dirty="0"/>
              <a:t>Outline </a:t>
            </a:r>
            <a:r>
              <a:rPr lang="en-US" dirty="0" err="1"/>
              <a:t>biostatistical</a:t>
            </a:r>
            <a:r>
              <a:rPr lang="en-US" dirty="0"/>
              <a:t> thinking</a:t>
            </a:r>
          </a:p>
          <a:p>
            <a:pPr lvl="1"/>
            <a:r>
              <a:rPr lang="en-US" dirty="0"/>
              <a:t>Signal vs. noise</a:t>
            </a:r>
          </a:p>
          <a:p>
            <a:pPr lvl="1"/>
            <a:r>
              <a:rPr lang="en-US" dirty="0"/>
              <a:t>Types of data</a:t>
            </a:r>
          </a:p>
          <a:p>
            <a:pPr lvl="1"/>
            <a:r>
              <a:rPr lang="en-US" dirty="0"/>
              <a:t>Population vs. sample</a:t>
            </a:r>
          </a:p>
          <a:p>
            <a:pPr lvl="1"/>
            <a:r>
              <a:rPr lang="en-US" dirty="0"/>
              <a:t>Measures of central tendency/spread</a:t>
            </a:r>
          </a:p>
          <a:p>
            <a:r>
              <a:rPr lang="en-US" dirty="0"/>
              <a:t>Convince you that:</a:t>
            </a:r>
          </a:p>
          <a:p>
            <a:pPr lvl="1"/>
            <a:r>
              <a:rPr lang="en-US" dirty="0"/>
              <a:t>Biostatistics is important</a:t>
            </a:r>
          </a:p>
          <a:p>
            <a:pPr lvl="1"/>
            <a:r>
              <a:rPr lang="en-US" dirty="0"/>
              <a:t>Biostatistics is fun</a:t>
            </a:r>
          </a:p>
          <a:p>
            <a:pPr lvl="1"/>
            <a:r>
              <a:rPr lang="en-US" dirty="0"/>
              <a:t>You can create/interpret </a:t>
            </a:r>
            <a:r>
              <a:rPr lang="en-US" dirty="0" err="1"/>
              <a:t>biostatistical</a:t>
            </a:r>
            <a:r>
              <a:rPr lang="en-US" dirty="0"/>
              <a:t> results!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2</a:t>
            </a:fld>
            <a:endParaRPr lang="en-US"/>
          </a:p>
        </p:txBody>
      </p:sp>
    </p:spTree>
    <p:extLst>
      <p:ext uri="{BB962C8B-B14F-4D97-AF65-F5344CB8AC3E}">
        <p14:creationId xmlns:p14="http://schemas.microsoft.com/office/powerpoint/2010/main" val="343818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862012" y="1109662"/>
            <a:ext cx="7419975" cy="4638675"/>
          </a:xfrm>
          <a:prstGeom prst="rect">
            <a:avLst/>
          </a:prstGeom>
        </p:spPr>
      </p:pic>
      <p:sp>
        <p:nvSpPr>
          <p:cNvPr id="20" name="Text Box 3"/>
          <p:cNvSpPr txBox="1">
            <a:spLocks noChangeArrowheads="1"/>
          </p:cNvSpPr>
          <p:nvPr/>
        </p:nvSpPr>
        <p:spPr bwMode="auto">
          <a:xfrm>
            <a:off x="36513" y="57150"/>
            <a:ext cx="90757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Height: central tendency &amp; percentiles</a:t>
            </a:r>
          </a:p>
        </p:txBody>
      </p:sp>
      <p:cxnSp>
        <p:nvCxnSpPr>
          <p:cNvPr id="19" name="Straight Arrow Connector 18"/>
          <p:cNvCxnSpPr/>
          <p:nvPr/>
        </p:nvCxnSpPr>
        <p:spPr>
          <a:xfrm flipV="1">
            <a:off x="4601496" y="5574889"/>
            <a:ext cx="0" cy="3468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70786" y="5921785"/>
            <a:ext cx="2438401" cy="646331"/>
          </a:xfrm>
          <a:prstGeom prst="rect">
            <a:avLst/>
          </a:prstGeom>
          <a:noFill/>
          <a:ln>
            <a:noFill/>
          </a:ln>
        </p:spPr>
        <p:txBody>
          <a:bodyPr wrap="square" rtlCol="0">
            <a:spAutoFit/>
          </a:bodyPr>
          <a:lstStyle/>
          <a:p>
            <a:pPr algn="ctr"/>
            <a:r>
              <a:rPr lang="en-US" dirty="0">
                <a:solidFill>
                  <a:srgbClr val="C00000"/>
                </a:solidFill>
              </a:rPr>
              <a:t>Mean ≈ Median ≈ Mode</a:t>
            </a:r>
            <a:br>
              <a:rPr lang="en-US" dirty="0">
                <a:solidFill>
                  <a:srgbClr val="C00000"/>
                </a:solidFill>
              </a:rPr>
            </a:br>
            <a:r>
              <a:rPr lang="en-US" dirty="0">
                <a:solidFill>
                  <a:srgbClr val="C00000"/>
                </a:solidFill>
              </a:rPr>
              <a:t>61.5 in </a:t>
            </a:r>
          </a:p>
        </p:txBody>
      </p:sp>
      <p:sp>
        <p:nvSpPr>
          <p:cNvPr id="33" name="TextBox 32"/>
          <p:cNvSpPr txBox="1"/>
          <p:nvPr/>
        </p:nvSpPr>
        <p:spPr>
          <a:xfrm>
            <a:off x="2271522" y="5511896"/>
            <a:ext cx="1641987" cy="646331"/>
          </a:xfrm>
          <a:prstGeom prst="rect">
            <a:avLst/>
          </a:prstGeom>
          <a:noFill/>
        </p:spPr>
        <p:txBody>
          <a:bodyPr wrap="square" rtlCol="0">
            <a:spAutoFit/>
          </a:bodyPr>
          <a:lstStyle/>
          <a:p>
            <a:r>
              <a:rPr lang="en-US" dirty="0">
                <a:solidFill>
                  <a:srgbClr val="0000FF"/>
                </a:solidFill>
              </a:rPr>
              <a:t>25</a:t>
            </a:r>
            <a:r>
              <a:rPr lang="en-US" baseline="30000" dirty="0">
                <a:solidFill>
                  <a:srgbClr val="0000FF"/>
                </a:solidFill>
              </a:rPr>
              <a:t>th</a:t>
            </a:r>
            <a:r>
              <a:rPr lang="en-US" dirty="0">
                <a:solidFill>
                  <a:srgbClr val="0000FF"/>
                </a:solidFill>
              </a:rPr>
              <a:t> percentile</a:t>
            </a:r>
            <a:br>
              <a:rPr lang="en-US" dirty="0">
                <a:solidFill>
                  <a:srgbClr val="0000FF"/>
                </a:solidFill>
              </a:rPr>
            </a:br>
            <a:r>
              <a:rPr lang="en-US" dirty="0">
                <a:solidFill>
                  <a:srgbClr val="0000FF"/>
                </a:solidFill>
              </a:rPr>
              <a:t>59.8 in </a:t>
            </a:r>
          </a:p>
        </p:txBody>
      </p:sp>
      <p:sp>
        <p:nvSpPr>
          <p:cNvPr id="34" name="TextBox 33"/>
          <p:cNvSpPr txBox="1"/>
          <p:nvPr/>
        </p:nvSpPr>
        <p:spPr>
          <a:xfrm>
            <a:off x="5766141" y="5511895"/>
            <a:ext cx="1641987" cy="646331"/>
          </a:xfrm>
          <a:prstGeom prst="rect">
            <a:avLst/>
          </a:prstGeom>
          <a:noFill/>
        </p:spPr>
        <p:txBody>
          <a:bodyPr wrap="square" rtlCol="0">
            <a:spAutoFit/>
          </a:bodyPr>
          <a:lstStyle/>
          <a:p>
            <a:r>
              <a:rPr lang="en-US" dirty="0">
                <a:solidFill>
                  <a:srgbClr val="0000FF"/>
                </a:solidFill>
              </a:rPr>
              <a:t>75</a:t>
            </a:r>
            <a:r>
              <a:rPr lang="en-US" baseline="30000" dirty="0">
                <a:solidFill>
                  <a:srgbClr val="0000FF"/>
                </a:solidFill>
              </a:rPr>
              <a:t>th</a:t>
            </a:r>
            <a:r>
              <a:rPr lang="en-US" dirty="0">
                <a:solidFill>
                  <a:srgbClr val="0000FF"/>
                </a:solidFill>
              </a:rPr>
              <a:t> percentile</a:t>
            </a:r>
            <a:br>
              <a:rPr lang="en-US" dirty="0">
                <a:solidFill>
                  <a:srgbClr val="0000FF"/>
                </a:solidFill>
              </a:rPr>
            </a:br>
            <a:r>
              <a:rPr lang="en-US" dirty="0">
                <a:solidFill>
                  <a:srgbClr val="0000FF"/>
                </a:solidFill>
              </a:rPr>
              <a:t>63.3 in </a:t>
            </a:r>
          </a:p>
        </p:txBody>
      </p:sp>
      <p:cxnSp>
        <p:nvCxnSpPr>
          <p:cNvPr id="35" name="Straight Arrow Connector 34"/>
          <p:cNvCxnSpPr/>
          <p:nvPr/>
        </p:nvCxnSpPr>
        <p:spPr>
          <a:xfrm flipV="1">
            <a:off x="3213195" y="5085567"/>
            <a:ext cx="907868" cy="489322"/>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154480" y="5114411"/>
            <a:ext cx="1151958" cy="397485"/>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241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Note: common distribution shapes</a:t>
            </a:r>
          </a:p>
        </p:txBody>
      </p:sp>
      <p:pic>
        <p:nvPicPr>
          <p:cNvPr id="44033" name="Picture 1"/>
          <p:cNvPicPr>
            <a:picLocks noChangeAspect="1" noChangeArrowheads="1"/>
          </p:cNvPicPr>
          <p:nvPr/>
        </p:nvPicPr>
        <p:blipFill>
          <a:blip r:embed="rId2" cstate="print"/>
          <a:srcRect/>
          <a:stretch>
            <a:fillRect/>
          </a:stretch>
        </p:blipFill>
        <p:spPr bwMode="auto">
          <a:xfrm>
            <a:off x="938212" y="914400"/>
            <a:ext cx="7367588" cy="2133600"/>
          </a:xfrm>
          <a:prstGeom prst="rect">
            <a:avLst/>
          </a:prstGeom>
          <a:noFill/>
          <a:ln w="9525">
            <a:noFill/>
            <a:miter lim="800000"/>
            <a:headEnd/>
            <a:tailEnd/>
          </a:ln>
        </p:spPr>
      </p:pic>
      <p:pic>
        <p:nvPicPr>
          <p:cNvPr id="44034" name="Picture 2"/>
          <p:cNvPicPr>
            <a:picLocks noChangeAspect="1" noChangeArrowheads="1"/>
          </p:cNvPicPr>
          <p:nvPr/>
        </p:nvPicPr>
        <p:blipFill>
          <a:blip r:embed="rId3" cstate="print"/>
          <a:srcRect/>
          <a:stretch>
            <a:fillRect/>
          </a:stretch>
        </p:blipFill>
        <p:spPr bwMode="auto">
          <a:xfrm>
            <a:off x="1143000" y="3352800"/>
            <a:ext cx="7010400" cy="2848288"/>
          </a:xfrm>
          <a:prstGeom prst="rect">
            <a:avLst/>
          </a:prstGeom>
          <a:noFill/>
          <a:ln w="9525">
            <a:noFill/>
            <a:miter lim="800000"/>
            <a:headEnd/>
            <a:tailEnd/>
          </a:ln>
        </p:spPr>
      </p:pic>
      <p:cxnSp>
        <p:nvCxnSpPr>
          <p:cNvPr id="8" name="Straight Connector 7"/>
          <p:cNvCxnSpPr/>
          <p:nvPr/>
        </p:nvCxnSpPr>
        <p:spPr bwMode="auto">
          <a:xfrm>
            <a:off x="1998134" y="1236134"/>
            <a:ext cx="0" cy="17356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2209800" y="1182469"/>
            <a:ext cx="914400" cy="646331"/>
          </a:xfrm>
          <a:prstGeom prst="rect">
            <a:avLst/>
          </a:prstGeom>
          <a:noFill/>
        </p:spPr>
        <p:txBody>
          <a:bodyPr wrap="square" rtlCol="0">
            <a:spAutoFit/>
          </a:bodyPr>
          <a:lstStyle/>
          <a:p>
            <a:r>
              <a:rPr lang="en-US" sz="1200" dirty="0">
                <a:solidFill>
                  <a:schemeClr val="tx1"/>
                </a:solidFill>
                <a:latin typeface="Arial" pitchFamily="34" charset="0"/>
                <a:cs typeface="Arial" pitchFamily="34" charset="0"/>
              </a:rPr>
              <a:t>Mean</a:t>
            </a:r>
            <a:br>
              <a:rPr lang="en-US" sz="1200" dirty="0">
                <a:solidFill>
                  <a:schemeClr val="tx1"/>
                </a:solidFill>
                <a:latin typeface="Arial" pitchFamily="34" charset="0"/>
                <a:cs typeface="Arial" pitchFamily="34" charset="0"/>
              </a:rPr>
            </a:br>
            <a:r>
              <a:rPr lang="en-US" sz="1200" dirty="0">
                <a:solidFill>
                  <a:schemeClr val="tx1"/>
                </a:solidFill>
                <a:latin typeface="Arial" pitchFamily="34" charset="0"/>
                <a:cs typeface="Arial" pitchFamily="34" charset="0"/>
              </a:rPr>
              <a:t>= Median</a:t>
            </a:r>
            <a:br>
              <a:rPr lang="en-US" sz="1200" dirty="0">
                <a:solidFill>
                  <a:schemeClr val="tx1"/>
                </a:solidFill>
                <a:latin typeface="Arial" pitchFamily="34" charset="0"/>
                <a:cs typeface="Arial" pitchFamily="34" charset="0"/>
              </a:rPr>
            </a:br>
            <a:r>
              <a:rPr lang="en-US" sz="1200" dirty="0">
                <a:solidFill>
                  <a:schemeClr val="tx1"/>
                </a:solidFill>
                <a:latin typeface="Arial" pitchFamily="34" charset="0"/>
                <a:cs typeface="Arial" pitchFamily="34" charset="0"/>
              </a:rPr>
              <a:t>= Mode</a:t>
            </a:r>
          </a:p>
        </p:txBody>
      </p:sp>
    </p:spTree>
    <p:extLst>
      <p:ext uri="{BB962C8B-B14F-4D97-AF65-F5344CB8AC3E}">
        <p14:creationId xmlns:p14="http://schemas.microsoft.com/office/powerpoint/2010/main" val="159700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28600" y="838200"/>
            <a:ext cx="86868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457200" indent="-338138">
              <a:spcBef>
                <a:spcPct val="50000"/>
              </a:spcBef>
              <a:buFont typeface="Arial" pitchFamily="34" charset="0"/>
              <a:buChar char="•"/>
              <a:tabLst>
                <a:tab pos="457200" algn="l"/>
              </a:tabLst>
            </a:pPr>
            <a:r>
              <a:rPr lang="en-US" dirty="0">
                <a:solidFill>
                  <a:schemeClr val="tx1"/>
                </a:solidFill>
                <a:latin typeface="+mn-lt"/>
              </a:rPr>
              <a:t>Measures of central tendency alone do not adequately </a:t>
            </a:r>
            <a:br>
              <a:rPr lang="en-US" dirty="0">
                <a:solidFill>
                  <a:schemeClr val="tx1"/>
                </a:solidFill>
                <a:latin typeface="+mn-lt"/>
              </a:rPr>
            </a:br>
            <a:r>
              <a:rPr lang="en-US" dirty="0">
                <a:solidFill>
                  <a:schemeClr val="tx1"/>
                </a:solidFill>
                <a:latin typeface="+mn-lt"/>
              </a:rPr>
              <a:t>describe the distribution of the data</a:t>
            </a:r>
            <a:endParaRPr lang="en-US" b="1" dirty="0">
              <a:solidFill>
                <a:schemeClr val="tx1"/>
              </a:solidFill>
              <a:latin typeface="+mn-lt"/>
            </a:endParaRPr>
          </a:p>
          <a:p>
            <a:pPr marL="457200" indent="-338138">
              <a:spcBef>
                <a:spcPct val="50000"/>
              </a:spcBef>
              <a:buFont typeface="Arial" pitchFamily="34" charset="0"/>
              <a:buChar char="•"/>
              <a:tabLst>
                <a:tab pos="457200" algn="l"/>
              </a:tabLst>
            </a:pPr>
            <a:r>
              <a:rPr lang="en-US" dirty="0">
                <a:solidFill>
                  <a:schemeClr val="tx1"/>
                </a:solidFill>
                <a:latin typeface="+mn-lt"/>
              </a:rPr>
              <a:t>Also need to describe the “spread” in the data</a:t>
            </a:r>
            <a:r>
              <a:rPr lang="en-US" sz="2000" dirty="0">
                <a:solidFill>
                  <a:schemeClr val="tx1"/>
                </a:solidFill>
                <a:latin typeface="+mn-lt"/>
              </a:rPr>
              <a:t>	</a:t>
            </a:r>
            <a:endParaRPr lang="en-US" dirty="0">
              <a:solidFill>
                <a:schemeClr val="tx1"/>
              </a:solidFill>
              <a:latin typeface="+mn-lt"/>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292" t="4764" r="7422" b="4763"/>
          <a:stretch/>
        </p:blipFill>
        <p:spPr bwMode="auto">
          <a:xfrm>
            <a:off x="1600200" y="2586644"/>
            <a:ext cx="5943600" cy="3890356"/>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410200" y="2719994"/>
            <a:ext cx="2057400" cy="1600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Contemporary Brush" pitchFamily="66" charset="0"/>
            </a:endParaRPr>
          </a:p>
        </p:txBody>
      </p:sp>
      <p:sp>
        <p:nvSpPr>
          <p:cNvPr id="7"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Central tendency vs. spread</a:t>
            </a:r>
          </a:p>
        </p:txBody>
      </p:sp>
    </p:spTree>
    <p:extLst>
      <p:ext uri="{BB962C8B-B14F-4D97-AF65-F5344CB8AC3E}">
        <p14:creationId xmlns:p14="http://schemas.microsoft.com/office/powerpoint/2010/main" val="2996558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16725" y="890588"/>
            <a:ext cx="86868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627063" indent="-398463">
              <a:spcBef>
                <a:spcPct val="50000"/>
              </a:spcBef>
              <a:buFont typeface="Arial" pitchFamily="34" charset="0"/>
              <a:buChar char="•"/>
              <a:tabLst>
                <a:tab pos="571500" algn="l"/>
                <a:tab pos="1027113" algn="l"/>
              </a:tabLst>
            </a:pPr>
            <a:r>
              <a:rPr lang="en-US" sz="2800" dirty="0">
                <a:solidFill>
                  <a:schemeClr val="tx1"/>
                </a:solidFill>
                <a:latin typeface="+mn-lt"/>
              </a:rPr>
              <a:t>Range:  difference between largest and smallest value</a:t>
            </a:r>
          </a:p>
          <a:p>
            <a:pPr marL="627063"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Interquartile range (IQR):  </a:t>
            </a:r>
            <a:br>
              <a:rPr lang="en-US" sz="2800" dirty="0">
                <a:solidFill>
                  <a:schemeClr val="tx1"/>
                </a:solidFill>
                <a:latin typeface="+mn-lt"/>
                <a:sym typeface="Wingdings"/>
              </a:rPr>
            </a:br>
            <a:r>
              <a:rPr lang="en-US" sz="2800" dirty="0">
                <a:solidFill>
                  <a:schemeClr val="tx1"/>
                </a:solidFill>
                <a:latin typeface="+mn-lt"/>
                <a:sym typeface="Wingdings"/>
              </a:rPr>
              <a:t>difference between 75</a:t>
            </a:r>
            <a:r>
              <a:rPr lang="en-US" sz="2800" baseline="30000" dirty="0">
                <a:solidFill>
                  <a:schemeClr val="tx1"/>
                </a:solidFill>
                <a:latin typeface="+mn-lt"/>
                <a:sym typeface="Wingdings"/>
              </a:rPr>
              <a:t>th</a:t>
            </a:r>
            <a:r>
              <a:rPr lang="en-US" sz="2800" dirty="0">
                <a:solidFill>
                  <a:schemeClr val="tx1"/>
                </a:solidFill>
                <a:latin typeface="+mn-lt"/>
                <a:sym typeface="Wingdings"/>
              </a:rPr>
              <a:t> and 25</a:t>
            </a:r>
            <a:r>
              <a:rPr lang="en-US" sz="2800" baseline="30000" dirty="0">
                <a:solidFill>
                  <a:schemeClr val="tx1"/>
                </a:solidFill>
                <a:latin typeface="+mn-lt"/>
                <a:sym typeface="Wingdings"/>
              </a:rPr>
              <a:t>th</a:t>
            </a:r>
            <a:r>
              <a:rPr lang="en-US" sz="2800" dirty="0">
                <a:solidFill>
                  <a:schemeClr val="tx1"/>
                </a:solidFill>
                <a:latin typeface="+mn-lt"/>
                <a:sym typeface="Wingdings"/>
              </a:rPr>
              <a:t> percentile values</a:t>
            </a:r>
          </a:p>
          <a:p>
            <a:pPr marL="627063"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Variance:  “average” squared deviation from the mean</a:t>
            </a:r>
          </a:p>
          <a:p>
            <a:pPr marL="1370013" lvl="1"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units: inches</a:t>
            </a:r>
            <a:r>
              <a:rPr lang="en-US" sz="2800" baseline="30000" dirty="0">
                <a:solidFill>
                  <a:schemeClr val="tx1"/>
                </a:solidFill>
                <a:latin typeface="+mn-lt"/>
                <a:sym typeface="Wingdings"/>
              </a:rPr>
              <a:t>2</a:t>
            </a:r>
            <a:endParaRPr lang="en-US" sz="2800" dirty="0">
              <a:solidFill>
                <a:schemeClr val="tx1"/>
              </a:solidFill>
              <a:latin typeface="+mn-lt"/>
              <a:sym typeface="Wingdings"/>
            </a:endParaRPr>
          </a:p>
          <a:p>
            <a:pPr marL="627063"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Standard deviation (SD): square root of variance</a:t>
            </a:r>
          </a:p>
          <a:p>
            <a:pPr marL="1370013" lvl="1"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unit: inches</a:t>
            </a:r>
          </a:p>
        </p:txBody>
      </p:sp>
      <p:sp>
        <p:nvSpPr>
          <p:cNvPr id="6"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Measures of spread</a:t>
            </a:r>
          </a:p>
        </p:txBody>
      </p:sp>
      <mc:AlternateContent xmlns:mc="http://schemas.openxmlformats.org/markup-compatibility/2006" xmlns:a14="http://schemas.microsoft.com/office/drawing/2010/main">
        <mc:Choice Requires="a14">
          <p:sp>
            <p:nvSpPr>
              <p:cNvPr id="2" name="TextBox 1"/>
              <p:cNvSpPr txBox="1"/>
              <p:nvPr/>
            </p:nvSpPr>
            <p:spPr>
              <a:xfrm>
                <a:off x="4419600" y="3144620"/>
                <a:ext cx="230845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e>
                                  </m:d>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𝑁</m:t>
                          </m:r>
                          <m:r>
                            <a:rPr lang="en-US" b="0" i="1" smtClean="0">
                              <a:latin typeface="Cambria Math" panose="02040503050406030204" pitchFamily="18" charset="0"/>
                            </a:rPr>
                            <m:t>−1</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419600" y="3144620"/>
                <a:ext cx="2308452"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419599" y="4430467"/>
                <a:ext cx="2256195"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e>
                                      </m:d>
                                    </m:e>
                                    <m:sup>
                                      <m:r>
                                        <a:rPr lang="en-US" i="1">
                                          <a:latin typeface="Cambria Math" panose="02040503050406030204" pitchFamily="18" charset="0"/>
                                        </a:rPr>
                                        <m:t>2</m:t>
                                      </m:r>
                                    </m:sup>
                                  </m:sSup>
                                </m:e>
                              </m:nary>
                            </m:num>
                            <m:den>
                              <m:r>
                                <a:rPr lang="en-US" i="1">
                                  <a:latin typeface="Cambria Math" panose="02040503050406030204" pitchFamily="18" charset="0"/>
                                </a:rPr>
                                <m:t>𝑁</m:t>
                              </m:r>
                              <m:r>
                                <a:rPr lang="en-US" i="1">
                                  <a:latin typeface="Cambria Math" panose="02040503050406030204" pitchFamily="18" charset="0"/>
                                </a:rPr>
                                <m:t>−1</m:t>
                              </m:r>
                            </m:den>
                          </m:f>
                        </m:e>
                      </m:ra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419599" y="4430467"/>
                <a:ext cx="2256195" cy="818366"/>
              </a:xfrm>
              <a:prstGeom prst="rect">
                <a:avLst/>
              </a:prstGeom>
              <a:blipFill rotWithShape="0">
                <a:blip r:embed="rId4"/>
                <a:stretch>
                  <a:fillRect b="-746"/>
                </a:stretch>
              </a:blipFill>
            </p:spPr>
            <p:txBody>
              <a:bodyPr/>
              <a:lstStyle/>
              <a:p>
                <a:r>
                  <a:rPr lang="en-US">
                    <a:noFill/>
                  </a:rPr>
                  <a:t> </a:t>
                </a:r>
              </a:p>
            </p:txBody>
          </p:sp>
        </mc:Fallback>
      </mc:AlternateContent>
    </p:spTree>
    <p:extLst>
      <p:ext uri="{BB962C8B-B14F-4D97-AF65-F5344CB8AC3E}">
        <p14:creationId xmlns:p14="http://schemas.microsoft.com/office/powerpoint/2010/main" val="2144356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2012" y="1109662"/>
            <a:ext cx="7419975" cy="4638675"/>
          </a:xfrm>
          <a:prstGeom prst="rect">
            <a:avLst/>
          </a:prstGeom>
        </p:spPr>
      </p:pic>
      <p:sp>
        <p:nvSpPr>
          <p:cNvPr id="20" name="Text Box 3"/>
          <p:cNvSpPr txBox="1">
            <a:spLocks noChangeArrowheads="1"/>
          </p:cNvSpPr>
          <p:nvPr/>
        </p:nvSpPr>
        <p:spPr bwMode="auto">
          <a:xfrm>
            <a:off x="36513" y="57150"/>
            <a:ext cx="90757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Height: measures of spread</a:t>
            </a:r>
          </a:p>
        </p:txBody>
      </p:sp>
      <p:sp>
        <p:nvSpPr>
          <p:cNvPr id="33" name="TextBox 32"/>
          <p:cNvSpPr txBox="1"/>
          <p:nvPr/>
        </p:nvSpPr>
        <p:spPr>
          <a:xfrm>
            <a:off x="2271522" y="5511896"/>
            <a:ext cx="1641987" cy="646331"/>
          </a:xfrm>
          <a:prstGeom prst="rect">
            <a:avLst/>
          </a:prstGeom>
          <a:noFill/>
        </p:spPr>
        <p:txBody>
          <a:bodyPr wrap="square" rtlCol="0">
            <a:spAutoFit/>
          </a:bodyPr>
          <a:lstStyle/>
          <a:p>
            <a:r>
              <a:rPr lang="en-US" dirty="0">
                <a:solidFill>
                  <a:srgbClr val="0000FF"/>
                </a:solidFill>
              </a:rPr>
              <a:t>25</a:t>
            </a:r>
            <a:r>
              <a:rPr lang="en-US" baseline="30000" dirty="0">
                <a:solidFill>
                  <a:srgbClr val="0000FF"/>
                </a:solidFill>
              </a:rPr>
              <a:t>th</a:t>
            </a:r>
            <a:r>
              <a:rPr lang="en-US" dirty="0">
                <a:solidFill>
                  <a:srgbClr val="0000FF"/>
                </a:solidFill>
              </a:rPr>
              <a:t> percentile</a:t>
            </a:r>
            <a:br>
              <a:rPr lang="en-US" dirty="0">
                <a:solidFill>
                  <a:srgbClr val="0000FF"/>
                </a:solidFill>
              </a:rPr>
            </a:br>
            <a:r>
              <a:rPr lang="en-US" dirty="0">
                <a:solidFill>
                  <a:srgbClr val="0000FF"/>
                </a:solidFill>
              </a:rPr>
              <a:t>59.8 in </a:t>
            </a:r>
          </a:p>
        </p:txBody>
      </p:sp>
      <p:sp>
        <p:nvSpPr>
          <p:cNvPr id="34" name="TextBox 33"/>
          <p:cNvSpPr txBox="1"/>
          <p:nvPr/>
        </p:nvSpPr>
        <p:spPr>
          <a:xfrm>
            <a:off x="5766141" y="5511895"/>
            <a:ext cx="1641987" cy="646331"/>
          </a:xfrm>
          <a:prstGeom prst="rect">
            <a:avLst/>
          </a:prstGeom>
          <a:noFill/>
        </p:spPr>
        <p:txBody>
          <a:bodyPr wrap="square" rtlCol="0">
            <a:spAutoFit/>
          </a:bodyPr>
          <a:lstStyle/>
          <a:p>
            <a:r>
              <a:rPr lang="en-US" dirty="0">
                <a:solidFill>
                  <a:srgbClr val="0000FF"/>
                </a:solidFill>
              </a:rPr>
              <a:t>75</a:t>
            </a:r>
            <a:r>
              <a:rPr lang="en-US" baseline="30000" dirty="0">
                <a:solidFill>
                  <a:srgbClr val="0000FF"/>
                </a:solidFill>
              </a:rPr>
              <a:t>th</a:t>
            </a:r>
            <a:r>
              <a:rPr lang="en-US" dirty="0">
                <a:solidFill>
                  <a:srgbClr val="0000FF"/>
                </a:solidFill>
              </a:rPr>
              <a:t> percentile</a:t>
            </a:r>
            <a:br>
              <a:rPr lang="en-US" dirty="0">
                <a:solidFill>
                  <a:srgbClr val="0000FF"/>
                </a:solidFill>
              </a:rPr>
            </a:br>
            <a:r>
              <a:rPr lang="en-US" dirty="0">
                <a:solidFill>
                  <a:srgbClr val="0000FF"/>
                </a:solidFill>
              </a:rPr>
              <a:t>63.3 in </a:t>
            </a:r>
          </a:p>
        </p:txBody>
      </p:sp>
      <p:cxnSp>
        <p:nvCxnSpPr>
          <p:cNvPr id="35" name="Straight Arrow Connector 34"/>
          <p:cNvCxnSpPr/>
          <p:nvPr/>
        </p:nvCxnSpPr>
        <p:spPr>
          <a:xfrm flipV="1">
            <a:off x="3213195" y="5085567"/>
            <a:ext cx="907868" cy="489322"/>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154480" y="5114411"/>
            <a:ext cx="1151958" cy="397485"/>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37517" y="5739210"/>
            <a:ext cx="1445527" cy="646331"/>
          </a:xfrm>
          <a:prstGeom prst="rect">
            <a:avLst/>
          </a:prstGeom>
          <a:noFill/>
        </p:spPr>
        <p:txBody>
          <a:bodyPr wrap="square" rtlCol="0">
            <a:spAutoFit/>
          </a:bodyPr>
          <a:lstStyle/>
          <a:p>
            <a:r>
              <a:rPr lang="en-US" dirty="0">
                <a:solidFill>
                  <a:srgbClr val="0000FF"/>
                </a:solidFill>
              </a:rPr>
              <a:t>IQR = 3.5 in </a:t>
            </a:r>
            <a:br>
              <a:rPr lang="en-US" dirty="0">
                <a:solidFill>
                  <a:srgbClr val="0000FF"/>
                </a:solidFill>
              </a:rPr>
            </a:br>
            <a:endParaRPr lang="en-US" dirty="0">
              <a:solidFill>
                <a:srgbClr val="0000FF"/>
              </a:solidFill>
            </a:endParaRPr>
          </a:p>
        </p:txBody>
      </p:sp>
      <p:sp>
        <p:nvSpPr>
          <p:cNvPr id="3" name="TextBox 2"/>
          <p:cNvSpPr txBox="1"/>
          <p:nvPr/>
        </p:nvSpPr>
        <p:spPr>
          <a:xfrm>
            <a:off x="2035277" y="4137129"/>
            <a:ext cx="1003161" cy="646331"/>
          </a:xfrm>
          <a:prstGeom prst="rect">
            <a:avLst/>
          </a:prstGeom>
          <a:noFill/>
        </p:spPr>
        <p:txBody>
          <a:bodyPr wrap="square" rtlCol="0">
            <a:spAutoFit/>
          </a:bodyPr>
          <a:lstStyle/>
          <a:p>
            <a:r>
              <a:rPr lang="en-US" dirty="0"/>
              <a:t>Min: 53.9 in</a:t>
            </a:r>
          </a:p>
        </p:txBody>
      </p:sp>
      <p:sp>
        <p:nvSpPr>
          <p:cNvPr id="13" name="TextBox 12"/>
          <p:cNvSpPr txBox="1"/>
          <p:nvPr/>
        </p:nvSpPr>
        <p:spPr>
          <a:xfrm>
            <a:off x="6587134" y="4137130"/>
            <a:ext cx="973872" cy="646331"/>
          </a:xfrm>
          <a:prstGeom prst="rect">
            <a:avLst/>
          </a:prstGeom>
          <a:noFill/>
        </p:spPr>
        <p:txBody>
          <a:bodyPr wrap="square" rtlCol="0">
            <a:spAutoFit/>
          </a:bodyPr>
          <a:lstStyle/>
          <a:p>
            <a:r>
              <a:rPr lang="en-US" dirty="0"/>
              <a:t>Max: 70.5 in</a:t>
            </a:r>
          </a:p>
        </p:txBody>
      </p:sp>
      <p:sp>
        <p:nvSpPr>
          <p:cNvPr id="14" name="TextBox 13"/>
          <p:cNvSpPr txBox="1"/>
          <p:nvPr/>
        </p:nvSpPr>
        <p:spPr>
          <a:xfrm>
            <a:off x="6390967" y="6077911"/>
            <a:ext cx="2642574" cy="646331"/>
          </a:xfrm>
          <a:prstGeom prst="rect">
            <a:avLst/>
          </a:prstGeom>
          <a:noFill/>
        </p:spPr>
        <p:txBody>
          <a:bodyPr wrap="square" rtlCol="0">
            <a:spAutoFit/>
          </a:bodyPr>
          <a:lstStyle/>
          <a:p>
            <a:r>
              <a:rPr lang="en-US" dirty="0"/>
              <a:t>Variance:  7.4 in</a:t>
            </a:r>
            <a:r>
              <a:rPr lang="en-US" baseline="30000" dirty="0"/>
              <a:t>2</a:t>
            </a:r>
            <a:endParaRPr lang="en-US" dirty="0"/>
          </a:p>
          <a:p>
            <a:r>
              <a:rPr lang="en-US" dirty="0"/>
              <a:t>Standard deviation: 2.7 in</a:t>
            </a:r>
          </a:p>
        </p:txBody>
      </p:sp>
      <p:sp>
        <p:nvSpPr>
          <p:cNvPr id="15" name="TextBox 14"/>
          <p:cNvSpPr txBox="1"/>
          <p:nvPr/>
        </p:nvSpPr>
        <p:spPr>
          <a:xfrm>
            <a:off x="3869295" y="6265961"/>
            <a:ext cx="1715427" cy="369332"/>
          </a:xfrm>
          <a:prstGeom prst="rect">
            <a:avLst/>
          </a:prstGeom>
          <a:noFill/>
        </p:spPr>
        <p:txBody>
          <a:bodyPr wrap="square" rtlCol="0">
            <a:spAutoFit/>
          </a:bodyPr>
          <a:lstStyle/>
          <a:p>
            <a:r>
              <a:rPr lang="en-US" dirty="0"/>
              <a:t>Range: 16.6 in</a:t>
            </a:r>
          </a:p>
        </p:txBody>
      </p:sp>
    </p:spTree>
    <p:extLst>
      <p:ext uri="{BB962C8B-B14F-4D97-AF65-F5344CB8AC3E}">
        <p14:creationId xmlns:p14="http://schemas.microsoft.com/office/powerpoint/2010/main" val="331312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16725" y="890588"/>
            <a:ext cx="868680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457200" indent="-339725">
              <a:spcBef>
                <a:spcPct val="50000"/>
              </a:spcBef>
              <a:buFont typeface="Arial" pitchFamily="34" charset="0"/>
              <a:buChar char="•"/>
              <a:tabLst>
                <a:tab pos="571500" algn="l"/>
                <a:tab pos="1027113" algn="l"/>
              </a:tabLst>
            </a:pPr>
            <a:r>
              <a:rPr lang="en-US" dirty="0">
                <a:solidFill>
                  <a:schemeClr val="tx1"/>
                </a:solidFill>
                <a:latin typeface="+mn-lt"/>
              </a:rPr>
              <a:t>You might want to compare values coming from distributions in different populations</a:t>
            </a:r>
          </a:p>
          <a:p>
            <a:pPr marL="457200" indent="-339725">
              <a:spcBef>
                <a:spcPct val="50000"/>
              </a:spcBef>
              <a:buFont typeface="Arial" pitchFamily="34" charset="0"/>
              <a:buChar char="•"/>
              <a:tabLst>
                <a:tab pos="571500" algn="l"/>
                <a:tab pos="1027113" algn="l"/>
              </a:tabLst>
            </a:pPr>
            <a:r>
              <a:rPr lang="en-US" dirty="0">
                <a:solidFill>
                  <a:schemeClr val="tx1"/>
                </a:solidFill>
                <a:latin typeface="+mn-lt"/>
              </a:rPr>
              <a:t>Standardization can help:</a:t>
            </a:r>
          </a:p>
          <a:p>
            <a:pPr marL="457200"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“Center” by subtracting the mean</a:t>
            </a:r>
          </a:p>
          <a:p>
            <a:pPr marL="1200150" lvl="1"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New mean = 0</a:t>
            </a:r>
          </a:p>
          <a:p>
            <a:pPr marL="457200"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“Scaled” by dividing by the standard deviation</a:t>
            </a:r>
          </a:p>
          <a:p>
            <a:pPr marL="1200150" lvl="1"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New standard deviation = 1 </a:t>
            </a:r>
          </a:p>
          <a:p>
            <a:pPr marL="1200150" lvl="1" indent="-339725">
              <a:spcBef>
                <a:spcPct val="50000"/>
              </a:spcBef>
              <a:buFont typeface="Arial" pitchFamily="34" charset="0"/>
              <a:buChar char="•"/>
              <a:tabLst>
                <a:tab pos="571500" algn="l"/>
                <a:tab pos="1027113" algn="l"/>
              </a:tabLst>
            </a:pPr>
            <a:r>
              <a:rPr lang="en-US" dirty="0">
                <a:solidFill>
                  <a:schemeClr val="tx1"/>
                </a:solidFill>
                <a:latin typeface="+mn-lt"/>
                <a:sym typeface="Wingdings"/>
              </a:rPr>
              <a:t>Now a 1 unit change in X</a:t>
            </a:r>
            <a:r>
              <a:rPr lang="en-US" baseline="30000" dirty="0">
                <a:solidFill>
                  <a:schemeClr val="tx1"/>
                </a:solidFill>
                <a:latin typeface="+mn-lt"/>
                <a:sym typeface="Wingdings"/>
              </a:rPr>
              <a:t>”</a:t>
            </a:r>
            <a:r>
              <a:rPr lang="en-US" dirty="0">
                <a:solidFill>
                  <a:schemeClr val="tx1"/>
                </a:solidFill>
                <a:latin typeface="+mn-lt"/>
                <a:sym typeface="Wingdings"/>
              </a:rPr>
              <a:t> is equivalent to a SD change in X</a:t>
            </a:r>
          </a:p>
          <a:p>
            <a:pPr>
              <a:spcBef>
                <a:spcPct val="50000"/>
              </a:spcBef>
              <a:buFont typeface="Arial" pitchFamily="34" charset="0"/>
              <a:buChar char="•"/>
              <a:tabLst>
                <a:tab pos="571500" algn="l"/>
                <a:tab pos="1027113" algn="l"/>
              </a:tabLst>
            </a:pPr>
            <a:endParaRPr lang="en-US" dirty="0">
              <a:solidFill>
                <a:schemeClr val="tx1"/>
              </a:solidFill>
              <a:latin typeface="+mn-lt"/>
              <a:sym typeface="Wingdings"/>
            </a:endParaRPr>
          </a:p>
          <a:p>
            <a:pPr>
              <a:spcBef>
                <a:spcPts val="0"/>
              </a:spcBef>
              <a:buFont typeface="Arial" pitchFamily="34" charset="0"/>
              <a:buChar char="•"/>
              <a:tabLst>
                <a:tab pos="571500" algn="l"/>
                <a:tab pos="1027113" algn="l"/>
              </a:tabLst>
            </a:pPr>
            <a:endParaRPr lang="en-US" dirty="0">
              <a:solidFill>
                <a:schemeClr val="tx1"/>
              </a:solidFill>
              <a:latin typeface="+mn-lt"/>
              <a:sym typeface="Wingdings"/>
            </a:endParaRPr>
          </a:p>
        </p:txBody>
      </p:sp>
      <p:sp>
        <p:nvSpPr>
          <p:cNvPr id="7"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Standardization: scaling and centering</a:t>
            </a:r>
          </a:p>
        </p:txBody>
      </p:sp>
      <mc:AlternateContent xmlns:mc="http://schemas.openxmlformats.org/markup-compatibility/2006" xmlns:a14="http://schemas.microsoft.com/office/drawing/2010/main">
        <mc:Choice Requires="a14">
          <p:sp>
            <p:nvSpPr>
              <p:cNvPr id="3" name="TextBox 2"/>
              <p:cNvSpPr txBox="1"/>
              <p:nvPr/>
            </p:nvSpPr>
            <p:spPr>
              <a:xfrm>
                <a:off x="5063771" y="2523767"/>
                <a:ext cx="2649793" cy="5020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5063771" y="2523767"/>
                <a:ext cx="2649793" cy="50206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72930" y="5322571"/>
                <a:ext cx="4503174" cy="987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f>
                        <m:fPr>
                          <m:ctrlPr>
                            <a:rPr lang="en-US" sz="3200" i="1">
                              <a:latin typeface="Cambria Math" panose="02040503050406030204" pitchFamily="18" charset="0"/>
                            </a:rPr>
                          </m:ctrlPr>
                        </m:fPr>
                        <m:num>
                          <m:sSubSup>
                            <m:sSubSupPr>
                              <m:ctrlPr>
                                <a:rPr lang="en-US" sz="3200" i="1">
                                  <a:latin typeface="Cambria Math" panose="02040503050406030204" pitchFamily="18" charset="0"/>
                                </a:rPr>
                              </m:ctrlPr>
                            </m:sSubSupPr>
                            <m:e>
                              <m:r>
                                <a:rPr lang="en-US" sz="3200" i="1">
                                  <a:latin typeface="Cambria Math" panose="02040503050406030204" pitchFamily="18" charset="0"/>
                                </a:rPr>
                                <m:t>𝑋</m:t>
                              </m:r>
                            </m:e>
                            <m:sub>
                              <m:r>
                                <a:rPr lang="en-US" sz="3200" i="1">
                                  <a:latin typeface="Cambria Math" panose="02040503050406030204" pitchFamily="18" charset="0"/>
                                </a:rPr>
                                <m:t>𝑖</m:t>
                              </m:r>
                            </m:sub>
                            <m:sup>
                              <m:r>
                                <a:rPr lang="en-US" sz="3200" i="1">
                                  <a:latin typeface="Cambria Math" panose="02040503050406030204" pitchFamily="18" charset="0"/>
                                </a:rPr>
                                <m:t>′</m:t>
                              </m:r>
                            </m:sup>
                          </m:sSubSup>
                        </m:num>
                        <m:den>
                          <m:r>
                            <a:rPr lang="en-US" sz="3200" i="1">
                              <a:latin typeface="Cambria Math" panose="02040503050406030204" pitchFamily="18" charset="0"/>
                            </a:rPr>
                            <m:t>𝑠</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𝑖</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𝑋</m:t>
                              </m:r>
                            </m:e>
                          </m:acc>
                        </m:num>
                        <m:den>
                          <m:r>
                            <a:rPr lang="en-US" sz="3200" b="0" i="1" smtClean="0">
                              <a:latin typeface="Cambria Math" panose="02040503050406030204" pitchFamily="18" charset="0"/>
                            </a:rPr>
                            <m:t>𝑠</m:t>
                          </m:r>
                        </m:den>
                      </m:f>
                    </m:oMath>
                  </m:oMathPara>
                </a14:m>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2172930" y="5322571"/>
                <a:ext cx="4503174" cy="98770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3251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367917306"/>
              </p:ext>
            </p:extLst>
          </p:nvPr>
        </p:nvGraphicFramePr>
        <p:xfrm>
          <a:off x="766995" y="848670"/>
          <a:ext cx="7607971" cy="5856929"/>
        </p:xfrm>
        <a:graphic>
          <a:graphicData uri="http://schemas.openxmlformats.org/presentationml/2006/ole">
            <mc:AlternateContent xmlns:mc="http://schemas.openxmlformats.org/markup-compatibility/2006">
              <mc:Choice xmlns:v="urn:schemas-microsoft-com:vml" Requires="v">
                <p:oleObj name="SlideWrite Plus Document" r:id="rId2" imgW="5400000" imgH="4158000" progId="">
                  <p:embed/>
                </p:oleObj>
              </mc:Choice>
              <mc:Fallback>
                <p:oleObj name="SlideWrite Plus Document" r:id="rId2" imgW="5400000" imgH="41580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95" y="848670"/>
                        <a:ext cx="7607971" cy="5856929"/>
                      </a:xfrm>
                      <a:prstGeom prst="rect">
                        <a:avLst/>
                      </a:prstGeom>
                      <a:solidFill>
                        <a:schemeClr val="tx1"/>
                      </a:solidFill>
                    </p:spPr>
                  </p:pic>
                </p:oleObj>
              </mc:Fallback>
            </mc:AlternateContent>
          </a:graphicData>
        </a:graphic>
      </p:graphicFrame>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3 distributions - original</a:t>
            </a:r>
          </a:p>
        </p:txBody>
      </p:sp>
    </p:spTree>
    <p:extLst>
      <p:ext uri="{BB962C8B-B14F-4D97-AF65-F5344CB8AC3E}">
        <p14:creationId xmlns:p14="http://schemas.microsoft.com/office/powerpoint/2010/main" val="213483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351469243"/>
              </p:ext>
            </p:extLst>
          </p:nvPr>
        </p:nvGraphicFramePr>
        <p:xfrm>
          <a:off x="766995" y="848670"/>
          <a:ext cx="7607971" cy="5856929"/>
        </p:xfrm>
        <a:graphic>
          <a:graphicData uri="http://schemas.openxmlformats.org/presentationml/2006/ole">
            <mc:AlternateContent xmlns:mc="http://schemas.openxmlformats.org/markup-compatibility/2006">
              <mc:Choice xmlns:v="urn:schemas-microsoft-com:vml" Requires="v">
                <p:oleObj name="SlideWrite Plus Document" r:id="rId2" imgW="5400000" imgH="4158000" progId="">
                  <p:embed/>
                </p:oleObj>
              </mc:Choice>
              <mc:Fallback>
                <p:oleObj name="SlideWrite Plus Document" r:id="rId2" imgW="5400000" imgH="41580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95" y="848670"/>
                        <a:ext cx="7607971" cy="5856929"/>
                      </a:xfrm>
                      <a:prstGeom prst="rect">
                        <a:avLst/>
                      </a:prstGeom>
                      <a:solidFill>
                        <a:schemeClr val="tx1"/>
                      </a:solidFill>
                    </p:spPr>
                  </p:pic>
                </p:oleObj>
              </mc:Fallback>
            </mc:AlternateContent>
          </a:graphicData>
        </a:graphic>
      </p:graphicFrame>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3 distributions - centered</a:t>
            </a:r>
          </a:p>
        </p:txBody>
      </p:sp>
    </p:spTree>
    <p:extLst>
      <p:ext uri="{BB962C8B-B14F-4D97-AF65-F5344CB8AC3E}">
        <p14:creationId xmlns:p14="http://schemas.microsoft.com/office/powerpoint/2010/main" val="348362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506489239"/>
              </p:ext>
            </p:extLst>
          </p:nvPr>
        </p:nvGraphicFramePr>
        <p:xfrm>
          <a:off x="766995" y="848670"/>
          <a:ext cx="7607971" cy="5856929"/>
        </p:xfrm>
        <a:graphic>
          <a:graphicData uri="http://schemas.openxmlformats.org/presentationml/2006/ole">
            <mc:AlternateContent xmlns:mc="http://schemas.openxmlformats.org/markup-compatibility/2006">
              <mc:Choice xmlns:v="urn:schemas-microsoft-com:vml" Requires="v">
                <p:oleObj name="SlideWrite Plus Document" r:id="rId2" imgW="5400000" imgH="4158000" progId="">
                  <p:embed/>
                </p:oleObj>
              </mc:Choice>
              <mc:Fallback>
                <p:oleObj name="SlideWrite Plus Document" r:id="rId2" imgW="5400000" imgH="41580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95" y="848670"/>
                        <a:ext cx="7607971" cy="5856929"/>
                      </a:xfrm>
                      <a:prstGeom prst="rect">
                        <a:avLst/>
                      </a:prstGeom>
                      <a:solidFill>
                        <a:schemeClr val="tx1"/>
                      </a:solidFill>
                    </p:spPr>
                  </p:pic>
                </p:oleObj>
              </mc:Fallback>
            </mc:AlternateContent>
          </a:graphicData>
        </a:graphic>
      </p:graphicFrame>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3 distributions – centered and scaled</a:t>
            </a:r>
          </a:p>
        </p:txBody>
      </p:sp>
    </p:spTree>
    <p:extLst>
      <p:ext uri="{BB962C8B-B14F-4D97-AF65-F5344CB8AC3E}">
        <p14:creationId xmlns:p14="http://schemas.microsoft.com/office/powerpoint/2010/main" val="21051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0606" y="11163"/>
            <a:ext cx="7964744" cy="1070386"/>
          </a:xfrm>
        </p:spPr>
        <p:txBody>
          <a:bodyPr/>
          <a:lstStyle/>
          <a:p>
            <a:r>
              <a:rPr lang="en-US" dirty="0"/>
              <a:t>Sample vs. population distribution</a:t>
            </a:r>
          </a:p>
        </p:txBody>
      </p:sp>
      <p:sp>
        <p:nvSpPr>
          <p:cNvPr id="4" name="Content Placeholder 3"/>
          <p:cNvSpPr>
            <a:spLocks noGrp="1"/>
          </p:cNvSpPr>
          <p:nvPr>
            <p:ph idx="1"/>
          </p:nvPr>
        </p:nvSpPr>
        <p:spPr>
          <a:xfrm>
            <a:off x="628650" y="953725"/>
            <a:ext cx="7728769" cy="5329087"/>
          </a:xfrm>
        </p:spPr>
        <p:txBody>
          <a:bodyPr>
            <a:normAutofit/>
          </a:bodyPr>
          <a:lstStyle/>
          <a:p>
            <a:r>
              <a:rPr lang="en-US" sz="2400" dirty="0"/>
              <a:t>Typically never get to observe population distribution</a:t>
            </a:r>
          </a:p>
          <a:p>
            <a:r>
              <a:rPr lang="en-US" sz="2400" dirty="0"/>
              <a:t>Estimate population parameters </a:t>
            </a:r>
            <a:br>
              <a:rPr lang="en-US" sz="2400" dirty="0"/>
            </a:br>
            <a:r>
              <a:rPr lang="en-US" sz="2400" dirty="0"/>
              <a:t>by sampling from the population</a:t>
            </a:r>
          </a:p>
          <a:p>
            <a:r>
              <a:rPr lang="en-US" sz="2400" dirty="0"/>
              <a:t>Ability to accurately characterize </a:t>
            </a:r>
            <a:br>
              <a:rPr lang="en-US" sz="2400" dirty="0"/>
            </a:br>
            <a:r>
              <a:rPr lang="en-US" sz="2400" dirty="0"/>
              <a:t>population depends on </a:t>
            </a:r>
            <a:br>
              <a:rPr lang="en-US" sz="2400" dirty="0"/>
            </a:br>
            <a:r>
              <a:rPr lang="en-US" sz="2400" dirty="0"/>
              <a:t>representativeness of sample and </a:t>
            </a:r>
            <a:br>
              <a:rPr lang="en-US" sz="2400" dirty="0"/>
            </a:br>
            <a:r>
              <a:rPr lang="en-US" sz="2400" dirty="0"/>
              <a:t>sample size</a:t>
            </a:r>
          </a:p>
          <a:p>
            <a:endParaRPr lang="en-US" sz="2400" dirty="0"/>
          </a:p>
          <a:p>
            <a:r>
              <a:rPr lang="en-US" sz="2400" dirty="0"/>
              <a:t>In practice, not all data are normal</a:t>
            </a:r>
          </a:p>
          <a:p>
            <a:r>
              <a:rPr lang="en-US" sz="2400" dirty="0"/>
              <a:t>Statistical methods fall into two broad categories</a:t>
            </a:r>
          </a:p>
          <a:p>
            <a:pPr lvl="1"/>
            <a:r>
              <a:rPr lang="en-US" sz="1600" dirty="0"/>
              <a:t>Parametric: assumes data follow a given distribution</a:t>
            </a:r>
          </a:p>
          <a:p>
            <a:pPr lvl="1"/>
            <a:r>
              <a:rPr lang="en-US" sz="1600" dirty="0"/>
              <a:t>Non-parametric: does not assume a distribution</a:t>
            </a:r>
          </a:p>
          <a:p>
            <a:r>
              <a:rPr lang="en-US" sz="2000" dirty="0"/>
              <a:t>Some statistics are more robust than others to deviation from the assumed distribution</a:t>
            </a:r>
          </a:p>
          <a:p>
            <a:endParaRPr lang="en-US" sz="2400" dirty="0"/>
          </a:p>
        </p:txBody>
      </p:sp>
      <p:sp>
        <p:nvSpPr>
          <p:cNvPr id="2" name="Slide Number Placeholder 1"/>
          <p:cNvSpPr>
            <a:spLocks noGrp="1"/>
          </p:cNvSpPr>
          <p:nvPr>
            <p:ph type="sldNum" sz="quarter" idx="12"/>
          </p:nvPr>
        </p:nvSpPr>
        <p:spPr/>
        <p:txBody>
          <a:bodyPr/>
          <a:lstStyle/>
          <a:p>
            <a:fld id="{F6F8042C-985E-034B-BB41-2A1F3109AE7A}" type="slidenum">
              <a:rPr lang="en-US" smtClean="0"/>
              <a:t>29</a:t>
            </a:fld>
            <a:endParaRPr lang="en-US"/>
          </a:p>
        </p:txBody>
      </p:sp>
      <p:pic>
        <p:nvPicPr>
          <p:cNvPr id="5" name="Picture 4"/>
          <p:cNvPicPr>
            <a:picLocks noChangeAspect="1"/>
          </p:cNvPicPr>
          <p:nvPr/>
        </p:nvPicPr>
        <p:blipFill>
          <a:blip r:embed="rId2"/>
          <a:stretch>
            <a:fillRect/>
          </a:stretch>
        </p:blipFill>
        <p:spPr>
          <a:xfrm>
            <a:off x="5317237" y="1410804"/>
            <a:ext cx="3492466" cy="2747771"/>
          </a:xfrm>
          <a:prstGeom prst="rect">
            <a:avLst/>
          </a:prstGeom>
        </p:spPr>
      </p:pic>
    </p:spTree>
    <p:extLst>
      <p:ext uri="{BB962C8B-B14F-4D97-AF65-F5344CB8AC3E}">
        <p14:creationId xmlns:p14="http://schemas.microsoft.com/office/powerpoint/2010/main" val="376588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79382"/>
            <a:ext cx="7886700" cy="1325563"/>
          </a:xfrm>
        </p:spPr>
        <p:txBody>
          <a:bodyPr/>
          <a:lstStyle/>
          <a:p>
            <a:r>
              <a:rPr lang="en-US" dirty="0"/>
              <a:t>Who am I?</a:t>
            </a:r>
          </a:p>
        </p:txBody>
      </p:sp>
      <p:sp>
        <p:nvSpPr>
          <p:cNvPr id="3" name="Content Placeholder 2"/>
          <p:cNvSpPr>
            <a:spLocks noGrp="1"/>
          </p:cNvSpPr>
          <p:nvPr>
            <p:ph idx="1"/>
          </p:nvPr>
        </p:nvSpPr>
        <p:spPr>
          <a:xfrm>
            <a:off x="628649" y="1271580"/>
            <a:ext cx="8158163" cy="4691063"/>
          </a:xfrm>
        </p:spPr>
        <p:txBody>
          <a:bodyPr>
            <a:normAutofit lnSpcReduction="10000"/>
          </a:bodyPr>
          <a:lstStyle/>
          <a:p>
            <a:r>
              <a:rPr lang="en-US" dirty="0"/>
              <a:t>Associate Professor of Biostatistics</a:t>
            </a:r>
          </a:p>
          <a:p>
            <a:pPr marL="457200" lvl="1" indent="0">
              <a:buNone/>
            </a:pPr>
            <a:r>
              <a:rPr lang="en-US" dirty="0"/>
              <a:t>Department of Preventive Medicine</a:t>
            </a:r>
          </a:p>
          <a:p>
            <a:pPr marL="457200" lvl="1" indent="0">
              <a:buNone/>
            </a:pPr>
            <a:r>
              <a:rPr lang="en-US" dirty="0"/>
              <a:t>Keck School of Medicine of USC</a:t>
            </a:r>
          </a:p>
          <a:p>
            <a:r>
              <a:rPr lang="en-US" dirty="0"/>
              <a:t>What do I do?</a:t>
            </a:r>
          </a:p>
          <a:p>
            <a:pPr marL="228600" lvl="1" indent="0">
              <a:buNone/>
            </a:pPr>
            <a:r>
              <a:rPr lang="en-US" dirty="0"/>
              <a:t>Teaching (~18%)</a:t>
            </a:r>
          </a:p>
          <a:p>
            <a:pPr marL="228600" lvl="1" indent="0">
              <a:buNone/>
            </a:pPr>
            <a:r>
              <a:rPr lang="en-US" dirty="0"/>
              <a:t>Research (~75%) – NIH funded research program</a:t>
            </a:r>
          </a:p>
          <a:p>
            <a:r>
              <a:rPr lang="en-US" dirty="0"/>
              <a:t>PI: Statistical methods for exhaled breath biomarker</a:t>
            </a:r>
          </a:p>
          <a:p>
            <a:r>
              <a:rPr lang="en-US" dirty="0" err="1"/>
              <a:t>mPI</a:t>
            </a:r>
            <a:r>
              <a:rPr lang="en-US" dirty="0"/>
              <a:t>: PRISMS Data and Software Coordinating Center Statistical approaches for wearable sensor data in studies of pediatric asthma</a:t>
            </a:r>
          </a:p>
          <a:p>
            <a:r>
              <a:rPr lang="en-US" dirty="0"/>
              <a:t>co-I: 6+ other collaborative projects</a:t>
            </a:r>
          </a:p>
          <a:p>
            <a:pPr marL="0" indent="0">
              <a:buNone/>
            </a:pPr>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3</a:t>
            </a:fld>
            <a:endParaRPr lang="en-US" dirty="0"/>
          </a:p>
        </p:txBody>
      </p:sp>
      <p:grpSp>
        <p:nvGrpSpPr>
          <p:cNvPr id="6" name="Group 5"/>
          <p:cNvGrpSpPr/>
          <p:nvPr/>
        </p:nvGrpSpPr>
        <p:grpSpPr>
          <a:xfrm>
            <a:off x="6656518" y="559963"/>
            <a:ext cx="1765236" cy="2613320"/>
            <a:chOff x="7064437" y="3840642"/>
            <a:chExt cx="1765236" cy="2613320"/>
          </a:xfrm>
        </p:grpSpPr>
        <p:pic>
          <p:nvPicPr>
            <p:cNvPr id="1027" name="Picture 3" descr="C:\Users\eckel\Downloads\sandypic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877" y="3840642"/>
              <a:ext cx="1665221" cy="1998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64437" y="5807631"/>
              <a:ext cx="1765236" cy="646331"/>
            </a:xfrm>
            <a:prstGeom prst="rect">
              <a:avLst/>
            </a:prstGeom>
            <a:noFill/>
          </p:spPr>
          <p:txBody>
            <a:bodyPr wrap="square" rtlCol="0">
              <a:spAutoFit/>
            </a:bodyPr>
            <a:lstStyle/>
            <a:p>
              <a:pPr algn="ctr"/>
              <a:r>
                <a:rPr lang="en-US" dirty="0"/>
                <a:t>Sandy Eckel, PhD</a:t>
              </a:r>
              <a:br>
                <a:rPr lang="en-US" dirty="0"/>
              </a:br>
              <a:r>
                <a:rPr lang="en-US" dirty="0"/>
                <a:t>eckel@usc.edu</a:t>
              </a:r>
            </a:p>
          </p:txBody>
        </p:sp>
      </p:grpSp>
      <p:sp>
        <p:nvSpPr>
          <p:cNvPr id="7" name="Rectangle 6"/>
          <p:cNvSpPr/>
          <p:nvPr/>
        </p:nvSpPr>
        <p:spPr>
          <a:xfrm>
            <a:off x="3102660" y="6269296"/>
            <a:ext cx="2255233" cy="369332"/>
          </a:xfrm>
          <a:prstGeom prst="rect">
            <a:avLst/>
          </a:prstGeom>
        </p:spPr>
        <p:txBody>
          <a:bodyPr wrap="none">
            <a:spAutoFit/>
          </a:bodyPr>
          <a:lstStyle/>
          <a:p>
            <a:r>
              <a:rPr lang="en-US" sz="1800" dirty="0"/>
              <a:t>https://eckel.usc.edu/</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9" y="3580235"/>
            <a:ext cx="8082731" cy="2527732"/>
          </a:xfrm>
          <a:prstGeom prst="rect">
            <a:avLst/>
          </a:prstGeom>
        </p:spPr>
      </p:pic>
      <p:pic>
        <p:nvPicPr>
          <p:cNvPr id="10" name="Picture 9" descr="Map&#10;&#10;Description automatically generated">
            <a:extLst>
              <a:ext uri="{FF2B5EF4-FFF2-40B4-BE49-F238E27FC236}">
                <a16:creationId xmlns:a16="http://schemas.microsoft.com/office/drawing/2014/main" id="{7C02FB4C-5B10-45D8-9A9D-9EBE517B79E5}"/>
              </a:ext>
            </a:extLst>
          </p:cNvPr>
          <p:cNvPicPr>
            <a:picLocks noChangeAspect="1"/>
          </p:cNvPicPr>
          <p:nvPr/>
        </p:nvPicPr>
        <p:blipFill>
          <a:blip r:embed="rId4"/>
          <a:stretch>
            <a:fillRect/>
          </a:stretch>
        </p:blipFill>
        <p:spPr>
          <a:xfrm>
            <a:off x="1086345" y="2376676"/>
            <a:ext cx="6971309" cy="3921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392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018693067"/>
              </p:ext>
            </p:extLst>
          </p:nvPr>
        </p:nvGraphicFramePr>
        <p:xfrm>
          <a:off x="816739" y="1001071"/>
          <a:ext cx="7508989" cy="5780729"/>
        </p:xfrm>
        <a:graphic>
          <a:graphicData uri="http://schemas.openxmlformats.org/presentationml/2006/ole">
            <mc:AlternateContent xmlns:mc="http://schemas.openxmlformats.org/markup-compatibility/2006">
              <mc:Choice xmlns:v="urn:schemas-microsoft-com:vml" Requires="v">
                <p:oleObj name="SlideWrite Plus Document" r:id="rId2" imgW="5400000" imgH="4158000" progId="">
                  <p:embed/>
                </p:oleObj>
              </mc:Choice>
              <mc:Fallback>
                <p:oleObj name="SlideWrite Plus Document" r:id="rId2" imgW="5400000" imgH="41580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739" y="1001071"/>
                        <a:ext cx="7508989" cy="5780729"/>
                      </a:xfrm>
                      <a:prstGeom prst="rect">
                        <a:avLst/>
                      </a:prstGeom>
                      <a:solidFill>
                        <a:schemeClr val="bg1">
                          <a:lumMod val="65000"/>
                        </a:schemeClr>
                      </a:solidFill>
                    </p:spPr>
                  </p:pic>
                </p:oleObj>
              </mc:Fallback>
            </mc:AlternateContent>
          </a:graphicData>
        </a:graphic>
      </p:graphicFrame>
      <p:sp>
        <p:nvSpPr>
          <p:cNvPr id="6" name="TextBox 5"/>
          <p:cNvSpPr txBox="1"/>
          <p:nvPr/>
        </p:nvSpPr>
        <p:spPr>
          <a:xfrm>
            <a:off x="762000" y="887438"/>
            <a:ext cx="7620000" cy="954107"/>
          </a:xfrm>
          <a:prstGeom prst="rect">
            <a:avLst/>
          </a:prstGeom>
          <a:noFill/>
        </p:spPr>
        <p:txBody>
          <a:bodyPr wrap="square" rtlCol="0">
            <a:spAutoFit/>
          </a:bodyPr>
          <a:lstStyle/>
          <a:p>
            <a:pPr algn="ctr"/>
            <a:r>
              <a:rPr lang="en-US" sz="2800" dirty="0"/>
              <a:t>Fasting </a:t>
            </a:r>
            <a:r>
              <a:rPr lang="en-US" sz="2800" u="sng" dirty="0"/>
              <a:t>cholesterol</a:t>
            </a:r>
            <a:r>
              <a:rPr lang="en-US" sz="2800" dirty="0"/>
              <a:t> levels </a:t>
            </a:r>
            <a:br>
              <a:rPr lang="en-US" sz="2800" dirty="0"/>
            </a:br>
            <a:r>
              <a:rPr lang="en-US" sz="2800" dirty="0"/>
              <a:t>in 1,752 Mexican Americans</a:t>
            </a:r>
          </a:p>
        </p:txBody>
      </p:sp>
      <p:sp>
        <p:nvSpPr>
          <p:cNvPr id="7"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Examples: sample distributions</a:t>
            </a:r>
          </a:p>
        </p:txBody>
      </p:sp>
    </p:spTree>
    <p:extLst>
      <p:ext uri="{BB962C8B-B14F-4D97-AF65-F5344CB8AC3E}">
        <p14:creationId xmlns:p14="http://schemas.microsoft.com/office/powerpoint/2010/main" val="3441528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280649664"/>
              </p:ext>
            </p:extLst>
          </p:nvPr>
        </p:nvGraphicFramePr>
        <p:xfrm>
          <a:off x="816739" y="1001071"/>
          <a:ext cx="7508989" cy="5780729"/>
        </p:xfrm>
        <a:graphic>
          <a:graphicData uri="http://schemas.openxmlformats.org/presentationml/2006/ole">
            <mc:AlternateContent xmlns:mc="http://schemas.openxmlformats.org/markup-compatibility/2006">
              <mc:Choice xmlns:v="urn:schemas-microsoft-com:vml" Requires="v">
                <p:oleObj name="SlideWrite Plus Document" r:id="rId2" imgW="5400000" imgH="4158000" progId="">
                  <p:embed/>
                </p:oleObj>
              </mc:Choice>
              <mc:Fallback>
                <p:oleObj name="SlideWrite Plus Document" r:id="rId2" imgW="5400000" imgH="41580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739" y="1001071"/>
                        <a:ext cx="7508989" cy="5780729"/>
                      </a:xfrm>
                      <a:prstGeom prst="rect">
                        <a:avLst/>
                      </a:prstGeom>
                      <a:solidFill>
                        <a:schemeClr val="bg1">
                          <a:lumMod val="65000"/>
                        </a:schemeClr>
                      </a:solidFill>
                    </p:spPr>
                  </p:pic>
                </p:oleObj>
              </mc:Fallback>
            </mc:AlternateContent>
          </a:graphicData>
        </a:graphic>
      </p:graphicFrame>
      <p:sp>
        <p:nvSpPr>
          <p:cNvPr id="6" name="TextBox 5"/>
          <p:cNvSpPr txBox="1"/>
          <p:nvPr/>
        </p:nvSpPr>
        <p:spPr>
          <a:xfrm>
            <a:off x="762000" y="887438"/>
            <a:ext cx="7620000" cy="954107"/>
          </a:xfrm>
          <a:prstGeom prst="rect">
            <a:avLst/>
          </a:prstGeom>
          <a:noFill/>
        </p:spPr>
        <p:txBody>
          <a:bodyPr wrap="square" rtlCol="0">
            <a:spAutoFit/>
          </a:bodyPr>
          <a:lstStyle/>
          <a:p>
            <a:pPr algn="ctr"/>
            <a:r>
              <a:rPr lang="en-US" sz="2800" dirty="0"/>
              <a:t>Fasting </a:t>
            </a:r>
            <a:r>
              <a:rPr lang="en-US" sz="2800" u="sng" dirty="0"/>
              <a:t>insulin</a:t>
            </a:r>
            <a:r>
              <a:rPr lang="en-US" sz="2800" dirty="0"/>
              <a:t> levels </a:t>
            </a:r>
            <a:br>
              <a:rPr lang="en-US" sz="2800" dirty="0"/>
            </a:br>
            <a:r>
              <a:rPr lang="en-US" sz="2800" dirty="0"/>
              <a:t>in 1,752 Mexican Americans</a:t>
            </a:r>
          </a:p>
        </p:txBody>
      </p:sp>
      <p:sp>
        <p:nvSpPr>
          <p:cNvPr id="8"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Examples: sample distributions</a:t>
            </a:r>
          </a:p>
        </p:txBody>
      </p:sp>
    </p:spTree>
    <p:extLst>
      <p:ext uri="{BB962C8B-B14F-4D97-AF65-F5344CB8AC3E}">
        <p14:creationId xmlns:p14="http://schemas.microsoft.com/office/powerpoint/2010/main" val="2052315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352512950"/>
              </p:ext>
            </p:extLst>
          </p:nvPr>
        </p:nvGraphicFramePr>
        <p:xfrm>
          <a:off x="816739" y="1001071"/>
          <a:ext cx="7508989" cy="5780729"/>
        </p:xfrm>
        <a:graphic>
          <a:graphicData uri="http://schemas.openxmlformats.org/presentationml/2006/ole">
            <mc:AlternateContent xmlns:mc="http://schemas.openxmlformats.org/markup-compatibility/2006">
              <mc:Choice xmlns:v="urn:schemas-microsoft-com:vml" Requires="v">
                <p:oleObj name="SlideWrite Plus Document" r:id="rId2" imgW="5400000" imgH="4158000" progId="">
                  <p:embed/>
                </p:oleObj>
              </mc:Choice>
              <mc:Fallback>
                <p:oleObj name="SlideWrite Plus Document" r:id="rId2" imgW="5400000" imgH="41580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739" y="1001071"/>
                        <a:ext cx="7508989" cy="5780729"/>
                      </a:xfrm>
                      <a:prstGeom prst="rect">
                        <a:avLst/>
                      </a:prstGeom>
                      <a:solidFill>
                        <a:schemeClr val="bg1">
                          <a:lumMod val="65000"/>
                        </a:schemeClr>
                      </a:solidFill>
                    </p:spPr>
                  </p:pic>
                </p:oleObj>
              </mc:Fallback>
            </mc:AlternateContent>
          </a:graphicData>
        </a:graphic>
      </p:graphicFrame>
      <p:sp>
        <p:nvSpPr>
          <p:cNvPr id="6" name="TextBox 5"/>
          <p:cNvSpPr txBox="1"/>
          <p:nvPr/>
        </p:nvSpPr>
        <p:spPr>
          <a:xfrm>
            <a:off x="762000" y="887438"/>
            <a:ext cx="7620000" cy="954107"/>
          </a:xfrm>
          <a:prstGeom prst="rect">
            <a:avLst/>
          </a:prstGeom>
          <a:noFill/>
        </p:spPr>
        <p:txBody>
          <a:bodyPr wrap="square" rtlCol="0">
            <a:spAutoFit/>
          </a:bodyPr>
          <a:lstStyle/>
          <a:p>
            <a:pPr algn="ctr"/>
            <a:r>
              <a:rPr lang="en-US" sz="2800" u="sng" dirty="0"/>
              <a:t>Percentage body fat</a:t>
            </a:r>
            <a:r>
              <a:rPr lang="en-US" sz="2800" dirty="0"/>
              <a:t> </a:t>
            </a:r>
            <a:br>
              <a:rPr lang="en-US" sz="2800" dirty="0"/>
            </a:br>
            <a:r>
              <a:rPr lang="en-US" sz="2800" dirty="0"/>
              <a:t>in 1,752 Mexican Americans</a:t>
            </a:r>
          </a:p>
        </p:txBody>
      </p:sp>
      <p:sp>
        <p:nvSpPr>
          <p:cNvPr id="9"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Examples: sample distributions</a:t>
            </a:r>
          </a:p>
        </p:txBody>
      </p:sp>
    </p:spTree>
    <p:extLst>
      <p:ext uri="{BB962C8B-B14F-4D97-AF65-F5344CB8AC3E}">
        <p14:creationId xmlns:p14="http://schemas.microsoft.com/office/powerpoint/2010/main" val="4161451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093855135"/>
              </p:ext>
            </p:extLst>
          </p:nvPr>
        </p:nvGraphicFramePr>
        <p:xfrm>
          <a:off x="816739" y="990600"/>
          <a:ext cx="7508989" cy="5780729"/>
        </p:xfrm>
        <a:graphic>
          <a:graphicData uri="http://schemas.openxmlformats.org/presentationml/2006/ole">
            <mc:AlternateContent xmlns:mc="http://schemas.openxmlformats.org/markup-compatibility/2006">
              <mc:Choice xmlns:v="urn:schemas-microsoft-com:vml" Requires="v">
                <p:oleObj name="SlideWrite Plus Document" r:id="rId2" imgW="5400000" imgH="4158000" progId="">
                  <p:embed/>
                </p:oleObj>
              </mc:Choice>
              <mc:Fallback>
                <p:oleObj name="SlideWrite Plus Document" r:id="rId2" imgW="5400000" imgH="41580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739" y="990600"/>
                        <a:ext cx="7508989" cy="5780729"/>
                      </a:xfrm>
                      <a:prstGeom prst="rect">
                        <a:avLst/>
                      </a:prstGeom>
                      <a:solidFill>
                        <a:schemeClr val="bg1">
                          <a:lumMod val="65000"/>
                        </a:schemeClr>
                      </a:solidFill>
                    </p:spPr>
                  </p:pic>
                </p:oleObj>
              </mc:Fallback>
            </mc:AlternateContent>
          </a:graphicData>
        </a:graphic>
      </p:graphicFrame>
      <p:sp>
        <p:nvSpPr>
          <p:cNvPr id="6" name="TextBox 5"/>
          <p:cNvSpPr txBox="1"/>
          <p:nvPr/>
        </p:nvSpPr>
        <p:spPr>
          <a:xfrm>
            <a:off x="762000" y="887438"/>
            <a:ext cx="7620000" cy="523220"/>
          </a:xfrm>
          <a:prstGeom prst="rect">
            <a:avLst/>
          </a:prstGeom>
          <a:noFill/>
        </p:spPr>
        <p:txBody>
          <a:bodyPr wrap="square" rtlCol="0">
            <a:spAutoFit/>
          </a:bodyPr>
          <a:lstStyle/>
          <a:p>
            <a:pPr algn="ctr"/>
            <a:r>
              <a:rPr lang="en-US" sz="2800" dirty="0"/>
              <a:t>Percentage body fat in 1,752 Mexican Americans</a:t>
            </a:r>
          </a:p>
        </p:txBody>
      </p:sp>
      <p:sp>
        <p:nvSpPr>
          <p:cNvPr id="8"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Examples: sample distributions</a:t>
            </a:r>
          </a:p>
        </p:txBody>
      </p:sp>
    </p:spTree>
    <p:extLst>
      <p:ext uri="{BB962C8B-B14F-4D97-AF65-F5344CB8AC3E}">
        <p14:creationId xmlns:p14="http://schemas.microsoft.com/office/powerpoint/2010/main" val="1565738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381000" y="890588"/>
            <a:ext cx="8382000"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576263" indent="-457200">
              <a:lnSpc>
                <a:spcPct val="150000"/>
              </a:lnSpc>
              <a:buFont typeface="Arial" pitchFamily="34" charset="0"/>
              <a:buChar char="•"/>
            </a:pPr>
            <a:r>
              <a:rPr lang="en-US" sz="2800" dirty="0">
                <a:solidFill>
                  <a:schemeClr val="tx1"/>
                </a:solidFill>
                <a:latin typeface="+mn-lt"/>
              </a:rPr>
              <a:t>Biostatistics/</a:t>
            </a:r>
            <a:r>
              <a:rPr lang="en-US" sz="2800" dirty="0" err="1">
                <a:solidFill>
                  <a:schemeClr val="tx1"/>
                </a:solidFill>
                <a:latin typeface="+mn-lt"/>
              </a:rPr>
              <a:t>biostatistical</a:t>
            </a:r>
            <a:r>
              <a:rPr lang="en-US" sz="2800" dirty="0">
                <a:solidFill>
                  <a:schemeClr val="tx1"/>
                </a:solidFill>
                <a:latin typeface="+mn-lt"/>
              </a:rPr>
              <a:t> thinking</a:t>
            </a:r>
          </a:p>
          <a:p>
            <a:pPr marL="576263" indent="-457200">
              <a:lnSpc>
                <a:spcPct val="150000"/>
              </a:lnSpc>
              <a:buFont typeface="Arial" pitchFamily="34" charset="0"/>
              <a:buChar char="•"/>
            </a:pPr>
            <a:r>
              <a:rPr lang="en-US" sz="2800" dirty="0">
                <a:solidFill>
                  <a:schemeClr val="tx1"/>
                </a:solidFill>
                <a:latin typeface="+mn-lt"/>
              </a:rPr>
              <a:t>Signal vs noise</a:t>
            </a:r>
          </a:p>
          <a:p>
            <a:pPr marL="576263" indent="-457200">
              <a:lnSpc>
                <a:spcPct val="150000"/>
              </a:lnSpc>
              <a:buFont typeface="Arial" pitchFamily="34" charset="0"/>
              <a:buChar char="•"/>
            </a:pPr>
            <a:r>
              <a:rPr lang="en-US" sz="2800" dirty="0">
                <a:solidFill>
                  <a:schemeClr val="tx1"/>
                </a:solidFill>
                <a:latin typeface="+mn-lt"/>
              </a:rPr>
              <a:t>Types of data</a:t>
            </a:r>
          </a:p>
          <a:p>
            <a:pPr marL="576263" indent="-457200">
              <a:lnSpc>
                <a:spcPct val="150000"/>
              </a:lnSpc>
              <a:buFont typeface="Arial" pitchFamily="34" charset="0"/>
              <a:buChar char="•"/>
            </a:pPr>
            <a:r>
              <a:rPr lang="en-US" sz="2800" dirty="0">
                <a:solidFill>
                  <a:schemeClr val="tx1"/>
                </a:solidFill>
                <a:latin typeface="+mn-lt"/>
              </a:rPr>
              <a:t>Population vs. sample</a:t>
            </a:r>
          </a:p>
          <a:p>
            <a:pPr marL="576263" indent="-457200">
              <a:lnSpc>
                <a:spcPct val="150000"/>
              </a:lnSpc>
              <a:buFont typeface="Arial" pitchFamily="34" charset="0"/>
              <a:buChar char="•"/>
            </a:pPr>
            <a:r>
              <a:rPr lang="en-US" sz="2800" dirty="0">
                <a:solidFill>
                  <a:schemeClr val="tx1"/>
                </a:solidFill>
                <a:latin typeface="+mn-lt"/>
              </a:rPr>
              <a:t>Measures of central tendency</a:t>
            </a:r>
          </a:p>
          <a:p>
            <a:pPr marL="576263" indent="-457200">
              <a:lnSpc>
                <a:spcPct val="150000"/>
              </a:lnSpc>
              <a:buFont typeface="Arial" pitchFamily="34" charset="0"/>
              <a:buChar char="•"/>
            </a:pPr>
            <a:r>
              <a:rPr lang="en-US" sz="2800" dirty="0">
                <a:solidFill>
                  <a:schemeClr val="tx1"/>
                </a:solidFill>
                <a:latin typeface="+mn-lt"/>
              </a:rPr>
              <a:t>Measures of spread</a:t>
            </a:r>
          </a:p>
          <a:p>
            <a:pPr marL="576263" indent="-457200">
              <a:lnSpc>
                <a:spcPct val="150000"/>
              </a:lnSpc>
              <a:buFont typeface="Arial" pitchFamily="34" charset="0"/>
              <a:buChar char="•"/>
            </a:pPr>
            <a:r>
              <a:rPr lang="en-US" sz="2800" dirty="0">
                <a:solidFill>
                  <a:schemeClr val="tx1"/>
                </a:solidFill>
                <a:latin typeface="+mn-lt"/>
              </a:rPr>
              <a:t>Scaling</a:t>
            </a:r>
          </a:p>
          <a:p>
            <a:pPr marL="119063">
              <a:lnSpc>
                <a:spcPct val="150000"/>
              </a:lnSpc>
            </a:pPr>
            <a:r>
              <a:rPr lang="en-US" sz="2800" dirty="0">
                <a:solidFill>
                  <a:schemeClr val="tx1"/>
                </a:solidFill>
                <a:latin typeface="+mn-lt"/>
              </a:rPr>
              <a:t>+ BONUS MATERIAL</a:t>
            </a:r>
          </a:p>
        </p:txBody>
      </p:sp>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Recap of today: introduction to biostatistics</a:t>
            </a:r>
          </a:p>
        </p:txBody>
      </p:sp>
    </p:spTree>
    <p:extLst>
      <p:ext uri="{BB962C8B-B14F-4D97-AF65-F5344CB8AC3E}">
        <p14:creationId xmlns:p14="http://schemas.microsoft.com/office/powerpoint/2010/main" val="2221524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6"/>
          <p:cNvSpPr>
            <a:spLocks noGrp="1"/>
          </p:cNvSpPr>
          <p:nvPr>
            <p:ph type="ctrTitle"/>
          </p:nvPr>
        </p:nvSpPr>
        <p:spPr>
          <a:xfrm>
            <a:off x="685800" y="1465275"/>
            <a:ext cx="7772400" cy="2387600"/>
          </a:xfrm>
        </p:spPr>
        <p:txBody>
          <a:bodyPr/>
          <a:lstStyle/>
          <a:p>
            <a:r>
              <a:rPr lang="en-US" altLang="en-US" b="1" dirty="0"/>
              <a:t>The seven deadly sins </a:t>
            </a:r>
            <a:br>
              <a:rPr lang="en-US" altLang="en-US" b="1" dirty="0"/>
            </a:br>
            <a:r>
              <a:rPr lang="en-US" altLang="en-US" b="1" dirty="0"/>
              <a:t>of statistical data analysis</a:t>
            </a:r>
            <a:endParaRPr lang="en-US" altLang="en-US" dirty="0"/>
          </a:p>
        </p:txBody>
      </p:sp>
      <p:sp>
        <p:nvSpPr>
          <p:cNvPr id="4" name="Slide Number Placeholder 3"/>
          <p:cNvSpPr>
            <a:spLocks noGrp="1"/>
          </p:cNvSpPr>
          <p:nvPr>
            <p:ph type="sldNum" sz="quarter" idx="12"/>
          </p:nvPr>
        </p:nvSpPr>
        <p:spPr/>
        <p:txBody>
          <a:bodyPr/>
          <a:lstStyle/>
          <a:p>
            <a:pPr>
              <a:defRPr/>
            </a:pPr>
            <a:fld id="{7A00F130-DE7F-474F-88FF-A1319CD29DAB}" type="slidenum">
              <a:rPr lang="en-US" smtClean="0"/>
              <a:pPr>
                <a:defRPr/>
              </a:pPr>
              <a:t>35</a:t>
            </a:fld>
            <a:endParaRPr lang="en-US"/>
          </a:p>
        </p:txBody>
      </p:sp>
      <p:sp>
        <p:nvSpPr>
          <p:cNvPr id="7" name="Content Placeholder 2"/>
          <p:cNvSpPr txBox="1">
            <a:spLocks/>
          </p:cNvSpPr>
          <p:nvPr/>
        </p:nvSpPr>
        <p:spPr bwMode="auto">
          <a:xfrm>
            <a:off x="457200" y="4876800"/>
            <a:ext cx="8229600" cy="1600200"/>
          </a:xfrm>
          <a:prstGeom prst="rect">
            <a:avLst/>
          </a:prstGeom>
          <a:noFill/>
          <a:ln w="9525">
            <a:noFill/>
            <a:miter lim="800000"/>
            <a:headEnd/>
            <a:tailEnd/>
          </a:ln>
        </p:spPr>
        <p:txBody>
          <a:bodyPr/>
          <a:lstStyle/>
          <a:p>
            <a:pPr marL="342900" indent="-342900" eaLnBrk="0" hangingPunct="0">
              <a:spcBef>
                <a:spcPct val="20000"/>
              </a:spcBef>
              <a:buFont typeface="Arial" charset="0"/>
              <a:buNone/>
              <a:defRPr/>
            </a:pPr>
            <a:r>
              <a:rPr lang="en-US" dirty="0">
                <a:latin typeface="+mn-lt"/>
                <a:cs typeface="+mn-cs"/>
              </a:rPr>
              <a:t>Similar ideas elsewhere: </a:t>
            </a:r>
          </a:p>
          <a:p>
            <a:pPr marL="342900" indent="-342900" eaLnBrk="0" hangingPunct="0">
              <a:spcBef>
                <a:spcPts val="600"/>
              </a:spcBef>
              <a:spcAft>
                <a:spcPts val="0"/>
              </a:spcAft>
              <a:buFont typeface="Arial" pitchFamily="34" charset="0"/>
              <a:buChar char="•"/>
              <a:defRPr/>
            </a:pPr>
            <a:r>
              <a:rPr lang="en-US" sz="1400" dirty="0" err="1">
                <a:latin typeface="+mn-lt"/>
                <a:cs typeface="+mn-cs"/>
              </a:rPr>
              <a:t>Kuzon</a:t>
            </a:r>
            <a:r>
              <a:rPr lang="en-US" sz="1400" dirty="0">
                <a:latin typeface="+mn-lt"/>
                <a:cs typeface="+mn-cs"/>
              </a:rPr>
              <a:t> WM </a:t>
            </a:r>
            <a:r>
              <a:rPr lang="en-US" sz="1400" dirty="0" err="1">
                <a:latin typeface="+mn-lt"/>
                <a:cs typeface="+mn-cs"/>
              </a:rPr>
              <a:t>Jr</a:t>
            </a:r>
            <a:r>
              <a:rPr lang="en-US" sz="1400" dirty="0">
                <a:latin typeface="+mn-lt"/>
                <a:cs typeface="+mn-cs"/>
              </a:rPr>
              <a:t>, </a:t>
            </a:r>
            <a:r>
              <a:rPr lang="en-US" sz="1400" dirty="0" err="1">
                <a:latin typeface="+mn-lt"/>
                <a:cs typeface="+mn-cs"/>
              </a:rPr>
              <a:t>Urbanchek</a:t>
            </a:r>
            <a:r>
              <a:rPr lang="en-US" sz="1400" dirty="0">
                <a:latin typeface="+mn-lt"/>
                <a:cs typeface="+mn-cs"/>
              </a:rPr>
              <a:t> MG, McCabe S. (1996) The seven deadly sins of statistical analysis. Ann </a:t>
            </a:r>
            <a:r>
              <a:rPr lang="en-US" sz="1400" dirty="0" err="1">
                <a:latin typeface="+mn-lt"/>
                <a:cs typeface="+mn-cs"/>
              </a:rPr>
              <a:t>Plast</a:t>
            </a:r>
            <a:r>
              <a:rPr lang="en-US" sz="1400" dirty="0">
                <a:latin typeface="+mn-lt"/>
                <a:cs typeface="+mn-cs"/>
              </a:rPr>
              <a:t> Surg. Sep;37(3):265-72.</a:t>
            </a:r>
          </a:p>
          <a:p>
            <a:pPr marL="342900" indent="-342900" eaLnBrk="0" hangingPunct="0">
              <a:spcBef>
                <a:spcPts val="600"/>
              </a:spcBef>
              <a:spcAft>
                <a:spcPts val="0"/>
              </a:spcAft>
              <a:buFont typeface="Arial" pitchFamily="34" charset="0"/>
              <a:buChar char="•"/>
              <a:defRPr/>
            </a:pPr>
            <a:r>
              <a:rPr lang="en-US" sz="1400" dirty="0">
                <a:latin typeface="+mn-lt"/>
                <a:cs typeface="+mn-cs"/>
              </a:rPr>
              <a:t>Scott R. Millis (2003): Statistical Practices: The Seven Deadly Sins, Child Neuropsychology, 9:3, 221-233</a:t>
            </a:r>
          </a:p>
          <a:p>
            <a:pPr marL="342900" indent="-342900" eaLnBrk="0" hangingPunct="0">
              <a:spcBef>
                <a:spcPts val="600"/>
              </a:spcBef>
              <a:spcAft>
                <a:spcPts val="0"/>
              </a:spcAft>
              <a:buFont typeface="Arial" pitchFamily="34" charset="0"/>
              <a:buChar char="•"/>
              <a:defRPr/>
            </a:pPr>
            <a:r>
              <a:rPr lang="en-US" sz="1400" dirty="0">
                <a:latin typeface="+mn-lt"/>
                <a:cs typeface="+mn-cs"/>
              </a:rPr>
              <a:t>http://www.columbia.edu/cu/21stC/issue-3.3/ross.html</a:t>
            </a:r>
          </a:p>
          <a:p>
            <a:pPr marL="342900" indent="-342900" eaLnBrk="0" hangingPunct="0">
              <a:spcBef>
                <a:spcPct val="20000"/>
              </a:spcBef>
              <a:buFont typeface="Arial" charset="0"/>
              <a:buChar char="•"/>
              <a:defRPr/>
            </a:pPr>
            <a:endParaRPr lang="en-US" sz="3200" dirty="0">
              <a:latin typeface="+mn-lt"/>
              <a:cs typeface="+mn-cs"/>
            </a:endParaRPr>
          </a:p>
        </p:txBody>
      </p:sp>
      <p:sp>
        <p:nvSpPr>
          <p:cNvPr id="2" name="TextBox 1"/>
          <p:cNvSpPr txBox="1"/>
          <p:nvPr/>
        </p:nvSpPr>
        <p:spPr>
          <a:xfrm>
            <a:off x="6771736" y="3786996"/>
            <a:ext cx="1578634" cy="369332"/>
          </a:xfrm>
          <a:prstGeom prst="rect">
            <a:avLst/>
          </a:prstGeom>
          <a:noFill/>
        </p:spPr>
        <p:txBody>
          <a:bodyPr wrap="square" rtlCol="0">
            <a:spAutoFit/>
          </a:bodyPr>
          <a:lstStyle/>
          <a:p>
            <a:r>
              <a:rPr lang="en-US" dirty="0"/>
              <a:t>By Sandy Eckel</a:t>
            </a:r>
          </a:p>
        </p:txBody>
      </p:sp>
    </p:spTree>
    <p:extLst>
      <p:ext uri="{BB962C8B-B14F-4D97-AF65-F5344CB8AC3E}">
        <p14:creationId xmlns:p14="http://schemas.microsoft.com/office/powerpoint/2010/main" val="676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ChangeArrowheads="1"/>
          </p:cNvSpPr>
          <p:nvPr/>
        </p:nvSpPr>
        <p:spPr bwMode="auto">
          <a:xfrm>
            <a:off x="5562600" y="41148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2"/>
              </a:rPr>
              <a:t>http://xkcd.com/552/</a:t>
            </a:r>
            <a:endParaRPr lang="en-US" altLang="en-US" b="1" i="1"/>
          </a:p>
        </p:txBody>
      </p:sp>
      <p:sp>
        <p:nvSpPr>
          <p:cNvPr id="5123" name="Title 1"/>
          <p:cNvSpPr>
            <a:spLocks noGrp="1"/>
          </p:cNvSpPr>
          <p:nvPr>
            <p:ph type="title"/>
          </p:nvPr>
        </p:nvSpPr>
        <p:spPr/>
        <p:txBody>
          <a:bodyPr/>
          <a:lstStyle/>
          <a:p>
            <a:r>
              <a:rPr lang="en-US" altLang="en-US" b="1"/>
              <a:t>1. Correlation </a:t>
            </a:r>
            <a:r>
              <a:rPr lang="en-US" altLang="en-US" b="1">
                <a:latin typeface="Cambria Math" pitchFamily="18" charset="0"/>
                <a:ea typeface="Cambria Math" pitchFamily="18" charset="0"/>
                <a:cs typeface="Cambria Math" pitchFamily="18" charset="0"/>
              </a:rPr>
              <a:t>≠</a:t>
            </a:r>
            <a:r>
              <a:rPr lang="en-US" altLang="en-US" b="1"/>
              <a:t> causation</a:t>
            </a:r>
          </a:p>
        </p:txBody>
      </p:sp>
      <p:sp>
        <p:nvSpPr>
          <p:cNvPr id="4" name="Slide Number Placeholder 3"/>
          <p:cNvSpPr>
            <a:spLocks noGrp="1"/>
          </p:cNvSpPr>
          <p:nvPr>
            <p:ph type="sldNum" sz="quarter" idx="12"/>
          </p:nvPr>
        </p:nvSpPr>
        <p:spPr/>
        <p:txBody>
          <a:bodyPr/>
          <a:lstStyle/>
          <a:p>
            <a:pPr>
              <a:defRPr/>
            </a:pPr>
            <a:fld id="{D50F4C0D-1E0C-436A-97A1-77D7E62FBEA1}" type="slidenum">
              <a:rPr lang="en-US" smtClean="0"/>
              <a:pPr>
                <a:defRPr/>
              </a:pPr>
              <a:t>36</a:t>
            </a:fld>
            <a:endParaRPr lang="en-US"/>
          </a:p>
        </p:txBody>
      </p:sp>
      <p:pic>
        <p:nvPicPr>
          <p:cNvPr id="62466" name="Picture 2" descr="The Official Dilbert Website featuring Scott Adams Dilbert strips, animations and 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191000"/>
            <a:ext cx="710723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5" descr="Correl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95400"/>
            <a:ext cx="69342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350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sz="4000" b="1"/>
              <a:t>2. Displaying data badly</a:t>
            </a:r>
          </a:p>
        </p:txBody>
      </p:sp>
      <p:sp>
        <p:nvSpPr>
          <p:cNvPr id="6147" name="Content Placeholder 2"/>
          <p:cNvSpPr>
            <a:spLocks noGrp="1"/>
          </p:cNvSpPr>
          <p:nvPr>
            <p:ph idx="1"/>
          </p:nvPr>
        </p:nvSpPr>
        <p:spPr>
          <a:xfrm>
            <a:off x="6248400" y="5029200"/>
            <a:ext cx="2514600" cy="533400"/>
          </a:xfrm>
        </p:spPr>
        <p:txBody>
          <a:bodyPr/>
          <a:lstStyle/>
          <a:p>
            <a:pPr>
              <a:buFont typeface="Arial" charset="0"/>
              <a:buNone/>
            </a:pPr>
            <a:r>
              <a:rPr lang="en-US" altLang="en-US" sz="2000" b="1" i="1">
                <a:hlinkClick r:id="rId2"/>
              </a:rPr>
              <a:t>http://xkcd.com/833/</a:t>
            </a:r>
            <a:endParaRPr lang="en-US" altLang="en-US" sz="2000" b="1" i="1"/>
          </a:p>
        </p:txBody>
      </p:sp>
      <p:sp>
        <p:nvSpPr>
          <p:cNvPr id="4" name="Slide Number Placeholder 3"/>
          <p:cNvSpPr>
            <a:spLocks noGrp="1"/>
          </p:cNvSpPr>
          <p:nvPr>
            <p:ph type="sldNum" sz="quarter" idx="12"/>
          </p:nvPr>
        </p:nvSpPr>
        <p:spPr/>
        <p:txBody>
          <a:bodyPr/>
          <a:lstStyle/>
          <a:p>
            <a:pPr>
              <a:defRPr/>
            </a:pPr>
            <a:fld id="{8E666538-C04A-4354-9231-EA3D4B96DE4E}" type="slidenum">
              <a:rPr lang="en-US" smtClean="0"/>
              <a:pPr>
                <a:defRPr/>
              </a:pPr>
              <a:t>37</a:t>
            </a:fld>
            <a:endParaRPr lang="en-US"/>
          </a:p>
        </p:txBody>
      </p:sp>
      <p:pic>
        <p:nvPicPr>
          <p:cNvPr id="61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8640763"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5"/>
          <p:cNvSpPr>
            <a:spLocks noChangeArrowheads="1"/>
          </p:cNvSpPr>
          <p:nvPr/>
        </p:nvSpPr>
        <p:spPr bwMode="auto">
          <a:xfrm>
            <a:off x="776287" y="5986463"/>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hlinkClick r:id="rId4"/>
              </a:rPr>
              <a:t>http://ocw.jhsph.edu/courses/BiostatisticsLectureSeries05/PDFs/Broman.pdf</a:t>
            </a:r>
            <a:endParaRPr lang="en-US" altLang="en-US"/>
          </a:p>
        </p:txBody>
      </p:sp>
      <p:sp>
        <p:nvSpPr>
          <p:cNvPr id="6151" name="Rectangle 6"/>
          <p:cNvSpPr>
            <a:spLocks noChangeArrowheads="1"/>
          </p:cNvSpPr>
          <p:nvPr/>
        </p:nvSpPr>
        <p:spPr bwMode="auto">
          <a:xfrm>
            <a:off x="700087" y="5693569"/>
            <a:ext cx="830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t>H </a:t>
            </a:r>
            <a:r>
              <a:rPr lang="en-US" altLang="en-US" dirty="0" err="1"/>
              <a:t>Wainer</a:t>
            </a:r>
            <a:r>
              <a:rPr lang="en-US" altLang="en-US" dirty="0"/>
              <a:t> (1984) How to display data badly. American Statistician 38(2):137-147</a:t>
            </a:r>
          </a:p>
        </p:txBody>
      </p:sp>
    </p:spTree>
    <p:extLst>
      <p:ext uri="{BB962C8B-B14F-4D97-AF65-F5344CB8AC3E}">
        <p14:creationId xmlns:p14="http://schemas.microsoft.com/office/powerpoint/2010/main" val="1784853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sz="3600" b="1"/>
              <a:t>3. Failing to assess model assumptions</a:t>
            </a:r>
          </a:p>
        </p:txBody>
      </p:sp>
      <p:sp>
        <p:nvSpPr>
          <p:cNvPr id="4" name="Slide Number Placeholder 3"/>
          <p:cNvSpPr>
            <a:spLocks noGrp="1"/>
          </p:cNvSpPr>
          <p:nvPr>
            <p:ph type="sldNum" sz="quarter" idx="12"/>
          </p:nvPr>
        </p:nvSpPr>
        <p:spPr/>
        <p:txBody>
          <a:bodyPr/>
          <a:lstStyle/>
          <a:p>
            <a:pPr>
              <a:defRPr/>
            </a:pPr>
            <a:fld id="{387BB143-4C10-45D1-B1FA-4ACC31BA4FA1}" type="slidenum">
              <a:rPr lang="en-US" smtClean="0"/>
              <a:pPr>
                <a:defRPr/>
              </a:pPr>
              <a:t>38</a:t>
            </a:fld>
            <a:endParaRPr lang="en-US"/>
          </a:p>
        </p:txBody>
      </p:sp>
      <p:pic>
        <p:nvPicPr>
          <p:cNvPr id="71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7391400"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6"/>
          <p:cNvSpPr>
            <a:spLocks noChangeArrowheads="1"/>
          </p:cNvSpPr>
          <p:nvPr/>
        </p:nvSpPr>
        <p:spPr bwMode="auto">
          <a:xfrm>
            <a:off x="3886200" y="5715000"/>
            <a:ext cx="4762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3"/>
              </a:rPr>
              <a:t>http://davidmlane.com/ben/cartoons.html</a:t>
            </a:r>
            <a:r>
              <a:rPr lang="en-US" altLang="en-US" b="1" i="1"/>
              <a:t> </a:t>
            </a:r>
          </a:p>
        </p:txBody>
      </p:sp>
    </p:spTree>
    <p:extLst>
      <p:ext uri="{BB962C8B-B14F-4D97-AF65-F5344CB8AC3E}">
        <p14:creationId xmlns:p14="http://schemas.microsoft.com/office/powerpoint/2010/main" val="2534009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z="4000" b="1"/>
              <a:t>4. Over-reliance on hypothesis testing</a:t>
            </a:r>
          </a:p>
        </p:txBody>
      </p:sp>
      <p:sp>
        <p:nvSpPr>
          <p:cNvPr id="4" name="Slide Number Placeholder 3"/>
          <p:cNvSpPr>
            <a:spLocks noGrp="1"/>
          </p:cNvSpPr>
          <p:nvPr>
            <p:ph type="sldNum" sz="quarter" idx="12"/>
          </p:nvPr>
        </p:nvSpPr>
        <p:spPr/>
        <p:txBody>
          <a:bodyPr/>
          <a:lstStyle/>
          <a:p>
            <a:pPr>
              <a:defRPr/>
            </a:pPr>
            <a:fld id="{29931ACA-DBA1-4B61-A798-1DADBE2C5C93}" type="slidenum">
              <a:rPr lang="en-US" smtClean="0"/>
              <a:pPr>
                <a:defRPr/>
              </a:pPr>
              <a:t>39</a:t>
            </a:fld>
            <a:endParaRPr lang="en-US"/>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371600"/>
            <a:ext cx="2943225"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6"/>
          <p:cNvSpPr>
            <a:spLocks noChangeArrowheads="1"/>
          </p:cNvSpPr>
          <p:nvPr/>
        </p:nvSpPr>
        <p:spPr bwMode="auto">
          <a:xfrm>
            <a:off x="3387725" y="57912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3"/>
              </a:rPr>
              <a:t>http://xkcd.com/892/</a:t>
            </a:r>
            <a:endParaRPr lang="en-US" altLang="en-US" b="1" i="1"/>
          </a:p>
        </p:txBody>
      </p:sp>
      <p:sp>
        <p:nvSpPr>
          <p:cNvPr id="10" name="TextBox 9"/>
          <p:cNvSpPr txBox="1">
            <a:spLocks noChangeArrowheads="1"/>
          </p:cNvSpPr>
          <p:nvPr/>
        </p:nvSpPr>
        <p:spPr bwMode="auto">
          <a:xfrm>
            <a:off x="228600" y="3348038"/>
            <a:ext cx="883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b="1">
                <a:solidFill>
                  <a:srgbClr val="C00000"/>
                </a:solidFill>
              </a:rPr>
              <a:t>NEVER accept the null hypothesis; instead fail to reject H</a:t>
            </a:r>
            <a:r>
              <a:rPr lang="en-US" altLang="en-US" sz="2400" b="1" baseline="-25000">
                <a:solidFill>
                  <a:srgbClr val="C00000"/>
                </a:solidFill>
              </a:rPr>
              <a:t>0</a:t>
            </a:r>
            <a:endParaRPr lang="en-US" altLang="en-US" sz="2400" b="1">
              <a:solidFill>
                <a:srgbClr val="C00000"/>
              </a:solidFill>
            </a:endParaRPr>
          </a:p>
        </p:txBody>
      </p:sp>
    </p:spTree>
    <p:extLst>
      <p:ext uri="{BB962C8B-B14F-4D97-AF65-F5344CB8AC3E}">
        <p14:creationId xmlns:p14="http://schemas.microsoft.com/office/powerpoint/2010/main" val="3579523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36513" y="185742"/>
            <a:ext cx="907573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4000" b="1" dirty="0">
                <a:solidFill>
                  <a:schemeClr val="tx1"/>
                </a:solidFill>
                <a:latin typeface="+mj-lt"/>
              </a:rPr>
              <a:t>How did I become a biostatistician at USC?</a:t>
            </a:r>
          </a:p>
        </p:txBody>
      </p:sp>
      <p:sp>
        <p:nvSpPr>
          <p:cNvPr id="6" name="Text Box 4"/>
          <p:cNvSpPr txBox="1">
            <a:spLocks noChangeArrowheads="1"/>
          </p:cNvSpPr>
          <p:nvPr/>
        </p:nvSpPr>
        <p:spPr bwMode="auto">
          <a:xfrm>
            <a:off x="457200" y="838200"/>
            <a:ext cx="845820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457200" marR="0" lvl="0" indent="-457200" algn="l" defTabSz="914400" rtl="0" eaLnBrk="0" fontAlgn="base" latinLnBrk="0" hangingPunct="0">
              <a:lnSpc>
                <a:spcPct val="100000"/>
              </a:lnSpc>
              <a:spcBef>
                <a:spcPct val="50000"/>
              </a:spcBef>
              <a:spcAft>
                <a:spcPct val="0"/>
              </a:spcAft>
              <a:buSzTx/>
              <a:buFont typeface="Arial" panose="020B0604020202020204" pitchFamily="34" charset="0"/>
              <a:buChar char="•"/>
              <a:tabLst>
                <a:tab pos="571500" algn="l"/>
              </a:tabLst>
              <a:defRPr/>
            </a:pPr>
            <a:r>
              <a:rPr kumimoji="0" lang="en-US" b="0" i="0" u="none" strike="noStrike" kern="0" cap="none" spc="0" normalizeH="0" noProof="0" dirty="0">
                <a:ln>
                  <a:noFill/>
                </a:ln>
                <a:solidFill>
                  <a:schemeClr val="tx1"/>
                </a:solidFill>
                <a:effectLst/>
                <a:uLnTx/>
                <a:uFillTx/>
                <a:latin typeface="+mn-lt"/>
              </a:rPr>
              <a:t>In college – studied math and </a:t>
            </a:r>
            <a:r>
              <a:rPr kumimoji="0" lang="en-US" b="0" i="0" u="none" strike="noStrike" kern="0" cap="none" spc="0" normalizeH="0" noProof="0" dirty="0" err="1">
                <a:ln>
                  <a:noFill/>
                </a:ln>
                <a:solidFill>
                  <a:schemeClr val="tx1"/>
                </a:solidFill>
                <a:effectLst/>
                <a:uLnTx/>
                <a:uFillTx/>
                <a:latin typeface="+mn-lt"/>
              </a:rPr>
              <a:t>french</a:t>
            </a:r>
            <a:endParaRPr lang="en-US" kern="0" dirty="0">
              <a:solidFill>
                <a:schemeClr val="tx1"/>
              </a:solidFill>
              <a:latin typeface="+mn-lt"/>
            </a:endParaRPr>
          </a:p>
          <a:p>
            <a:pPr marL="1200150" lvl="1" indent="-457200">
              <a:spcBef>
                <a:spcPct val="50000"/>
              </a:spcBef>
              <a:buFont typeface="Arial" panose="020B0604020202020204" pitchFamily="34" charset="0"/>
              <a:buChar char="•"/>
            </a:pPr>
            <a:r>
              <a:rPr kumimoji="0" lang="en-US" b="0" i="0" u="none" strike="noStrike" kern="0" cap="none" spc="0" normalizeH="0" noProof="0" dirty="0">
                <a:ln>
                  <a:noFill/>
                </a:ln>
                <a:solidFill>
                  <a:schemeClr val="tx1"/>
                </a:solidFill>
                <a:effectLst/>
                <a:uLnTx/>
                <a:uFillTx/>
                <a:latin typeface="+mn-lt"/>
              </a:rPr>
              <a:t>Junior year in Paris</a:t>
            </a:r>
          </a:p>
          <a:p>
            <a:pPr marL="1200150" lvl="1" indent="-457200">
              <a:spcBef>
                <a:spcPct val="50000"/>
              </a:spcBef>
              <a:buFont typeface="Arial" panose="020B0604020202020204" pitchFamily="34" charset="0"/>
              <a:buChar char="•"/>
            </a:pPr>
            <a:r>
              <a:rPr lang="en-US" kern="0" dirty="0">
                <a:solidFill>
                  <a:schemeClr val="tx1"/>
                </a:solidFill>
                <a:latin typeface="+mn-lt"/>
              </a:rPr>
              <a:t>Biostatistics internship</a:t>
            </a:r>
          </a:p>
          <a:p>
            <a:pPr marL="457200" indent="-457200">
              <a:spcBef>
                <a:spcPct val="50000"/>
              </a:spcBef>
              <a:buFont typeface="Arial" panose="020B0604020202020204" pitchFamily="34" charset="0"/>
              <a:buChar char="•"/>
            </a:pPr>
            <a:endParaRPr lang="en-US" sz="1800" kern="0" dirty="0">
              <a:solidFill>
                <a:schemeClr val="tx1"/>
              </a:solidFill>
              <a:latin typeface="+mn-lt"/>
            </a:endParaRPr>
          </a:p>
          <a:p>
            <a:pPr marL="457200" indent="-457200">
              <a:spcBef>
                <a:spcPct val="50000"/>
              </a:spcBef>
              <a:buFont typeface="Arial" panose="020B0604020202020204" pitchFamily="34" charset="0"/>
              <a:buChar char="•"/>
            </a:pPr>
            <a:r>
              <a:rPr lang="en-US" kern="0" dirty="0">
                <a:solidFill>
                  <a:schemeClr val="tx1"/>
                </a:solidFill>
                <a:latin typeface="+mn-lt"/>
              </a:rPr>
              <a:t>Took all available statistics courses senior year</a:t>
            </a:r>
          </a:p>
          <a:p>
            <a:pPr marL="457200" indent="-457200">
              <a:spcBef>
                <a:spcPct val="50000"/>
              </a:spcBef>
              <a:buFont typeface="Arial" panose="020B0604020202020204" pitchFamily="34" charset="0"/>
              <a:buChar char="•"/>
            </a:pPr>
            <a:r>
              <a:rPr lang="en-US" kern="0" dirty="0">
                <a:solidFill>
                  <a:schemeClr val="tx1"/>
                </a:solidFill>
                <a:latin typeface="+mn-lt"/>
              </a:rPr>
              <a:t>Directly entered a biostatistics PhD Program</a:t>
            </a:r>
          </a:p>
          <a:p>
            <a:pPr marL="1200150" lvl="1" indent="-457200">
              <a:spcBef>
                <a:spcPct val="50000"/>
              </a:spcBef>
              <a:buFont typeface="Arial" panose="020B0604020202020204" pitchFamily="34" charset="0"/>
              <a:buChar char="•"/>
            </a:pPr>
            <a:r>
              <a:rPr lang="en-US" kern="0" dirty="0">
                <a:solidFill>
                  <a:schemeClr val="tx1"/>
                </a:solidFill>
                <a:latin typeface="+mn-lt"/>
              </a:rPr>
              <a:t>Thesis: Statistical methods for studying </a:t>
            </a:r>
            <a:br>
              <a:rPr lang="en-US" kern="0" dirty="0">
                <a:solidFill>
                  <a:schemeClr val="tx1"/>
                </a:solidFill>
                <a:latin typeface="+mn-lt"/>
              </a:rPr>
            </a:br>
            <a:r>
              <a:rPr lang="en-US" kern="0" dirty="0">
                <a:solidFill>
                  <a:schemeClr val="tx1"/>
                </a:solidFill>
                <a:latin typeface="+mn-lt"/>
              </a:rPr>
              <a:t>air pollution health effects in older adults</a:t>
            </a:r>
          </a:p>
          <a:p>
            <a:pPr marL="457200" indent="-457200">
              <a:spcBef>
                <a:spcPct val="50000"/>
              </a:spcBef>
              <a:buFont typeface="Arial" panose="020B0604020202020204" pitchFamily="34" charset="0"/>
              <a:buChar char="•"/>
            </a:pPr>
            <a:r>
              <a:rPr lang="en-US" kern="0" dirty="0">
                <a:solidFill>
                  <a:schemeClr val="tx1"/>
                </a:solidFill>
                <a:latin typeface="+mn-lt"/>
              </a:rPr>
              <a:t>Joined USC to pursue interest in </a:t>
            </a:r>
            <a:br>
              <a:rPr lang="en-US" kern="0" dirty="0">
                <a:solidFill>
                  <a:schemeClr val="tx1"/>
                </a:solidFill>
                <a:latin typeface="+mn-lt"/>
              </a:rPr>
            </a:br>
            <a:r>
              <a:rPr lang="en-US" kern="0" dirty="0">
                <a:solidFill>
                  <a:schemeClr val="tx1"/>
                </a:solidFill>
                <a:latin typeface="+mn-lt"/>
              </a:rPr>
              <a:t>air pollution health effects</a:t>
            </a:r>
          </a:p>
          <a:p>
            <a:pPr marL="1200150" lvl="1" indent="-457200">
              <a:spcBef>
                <a:spcPct val="50000"/>
              </a:spcBef>
              <a:buFont typeface="Arial" panose="020B0604020202020204" pitchFamily="34" charset="0"/>
              <a:buChar char="•"/>
            </a:pPr>
            <a:r>
              <a:rPr kumimoji="0" lang="en-US" b="0" i="0" u="none" strike="noStrike" kern="0" cap="none" spc="0" normalizeH="0" baseline="0" noProof="0" dirty="0">
                <a:ln>
                  <a:noFill/>
                </a:ln>
                <a:solidFill>
                  <a:schemeClr val="tx1"/>
                </a:solidFill>
                <a:effectLst/>
                <a:uLnTx/>
                <a:uFillTx/>
                <a:latin typeface="+mn-lt"/>
              </a:rPr>
              <a:t>Children’s Health Study</a:t>
            </a:r>
          </a:p>
        </p:txBody>
      </p:sp>
      <p:pic>
        <p:nvPicPr>
          <p:cNvPr id="11" name="Picture 2" descr="C:\Users\eckel\Documents\My Dropbox\Photos\02 03 Paris year abroad\sandy.paris.jpg"/>
          <p:cNvPicPr>
            <a:picLocks noChangeAspect="1" noChangeArrowheads="1"/>
          </p:cNvPicPr>
          <p:nvPr/>
        </p:nvPicPr>
        <p:blipFill>
          <a:blip r:embed="rId3" cstate="print"/>
          <a:srcRect/>
          <a:stretch>
            <a:fillRect/>
          </a:stretch>
        </p:blipFill>
        <p:spPr bwMode="auto">
          <a:xfrm>
            <a:off x="7026555" y="1814504"/>
            <a:ext cx="1550709" cy="1163032"/>
          </a:xfrm>
          <a:prstGeom prst="rect">
            <a:avLst/>
          </a:prstGeom>
          <a:noFill/>
        </p:spPr>
      </p:pic>
      <p:pic>
        <p:nvPicPr>
          <p:cNvPr id="12" name="Picture 4" descr="https://encrypted-tbn1.gstatic.com/images?q=tbn:ANd9GcQN4QgjI82hxzLBdBtx7sJne-JCvy901vBDtUGa21I-EmFZj2Hw"/>
          <p:cNvPicPr>
            <a:picLocks noChangeAspect="1" noChangeArrowheads="1"/>
          </p:cNvPicPr>
          <p:nvPr/>
        </p:nvPicPr>
        <p:blipFill>
          <a:blip r:embed="rId4" cstate="print"/>
          <a:srcRect/>
          <a:stretch>
            <a:fillRect/>
          </a:stretch>
        </p:blipFill>
        <p:spPr bwMode="auto">
          <a:xfrm>
            <a:off x="7940955" y="1128704"/>
            <a:ext cx="1017309" cy="762000"/>
          </a:xfrm>
          <a:prstGeom prst="rect">
            <a:avLst/>
          </a:prstGeom>
          <a:noFill/>
        </p:spPr>
      </p:pic>
      <p:pic>
        <p:nvPicPr>
          <p:cNvPr id="13" name="Picture 29"/>
          <p:cNvPicPr>
            <a:picLocks noChangeAspect="1" noChangeArrowheads="1"/>
          </p:cNvPicPr>
          <p:nvPr/>
        </p:nvPicPr>
        <p:blipFill>
          <a:blip r:embed="rId5" cstate="print"/>
          <a:srcRect t="6856"/>
          <a:stretch>
            <a:fillRect/>
          </a:stretch>
        </p:blipFill>
        <p:spPr bwMode="auto">
          <a:xfrm>
            <a:off x="5251155" y="1300160"/>
            <a:ext cx="1838161" cy="1371600"/>
          </a:xfrm>
          <a:prstGeom prst="rect">
            <a:avLst/>
          </a:prstGeom>
          <a:noFill/>
          <a:ln w="9525">
            <a:solidFill>
              <a:schemeClr val="tx1"/>
            </a:solidFill>
            <a:miter lim="800000"/>
            <a:headEnd/>
            <a:tailEnd/>
          </a:ln>
        </p:spPr>
      </p:pic>
      <p:pic>
        <p:nvPicPr>
          <p:cNvPr id="14" name="Picture 6" descr="https://encrypted-tbn0.gstatic.com/images?q=tbn:ANd9GcT4VW-lBxovag-FLvVf9A2Ue1CawtjxSgMhHUbsQZf7FUM8mvdvbA"/>
          <p:cNvPicPr>
            <a:picLocks noChangeAspect="1" noChangeArrowheads="1"/>
          </p:cNvPicPr>
          <p:nvPr/>
        </p:nvPicPr>
        <p:blipFill>
          <a:blip r:embed="rId6" cstate="print"/>
          <a:srcRect l="37818" t="34973"/>
          <a:stretch>
            <a:fillRect/>
          </a:stretch>
        </p:blipFill>
        <p:spPr bwMode="auto">
          <a:xfrm>
            <a:off x="6667381" y="1052504"/>
            <a:ext cx="1300283" cy="904876"/>
          </a:xfrm>
          <a:prstGeom prst="rect">
            <a:avLst/>
          </a:prstGeom>
          <a:noFill/>
        </p:spPr>
      </p:pic>
      <p:pic>
        <p:nvPicPr>
          <p:cNvPr id="15" name="Picture 2" descr="http://profile.ak.fbcdn.net/hprofile-ak-snc6/c26.26.323.323/s160x160/207594_182981361747824_363984_n.jpg"/>
          <p:cNvPicPr>
            <a:picLocks noChangeAspect="1" noChangeArrowheads="1"/>
          </p:cNvPicPr>
          <p:nvPr/>
        </p:nvPicPr>
        <p:blipFill>
          <a:blip r:embed="rId7" cstate="print"/>
          <a:srcRect/>
          <a:stretch>
            <a:fillRect/>
          </a:stretch>
        </p:blipFill>
        <p:spPr bwMode="auto">
          <a:xfrm>
            <a:off x="6657278" y="1943458"/>
            <a:ext cx="457200" cy="457201"/>
          </a:xfrm>
          <a:prstGeom prst="rect">
            <a:avLst/>
          </a:prstGeom>
          <a:noFill/>
        </p:spPr>
      </p:pic>
      <p:pic>
        <p:nvPicPr>
          <p:cNvPr id="2050" name="Picture 2" descr="https://www.ccair.org/wp-content/uploads/2016/10/LA-sm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5775" y="4675866"/>
            <a:ext cx="3440206" cy="193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5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82563" y="274638"/>
            <a:ext cx="8763000" cy="1143000"/>
          </a:xfrm>
        </p:spPr>
        <p:txBody>
          <a:bodyPr/>
          <a:lstStyle/>
          <a:p>
            <a:r>
              <a:rPr lang="en-US" altLang="en-US" sz="3800" b="1"/>
              <a:t>5. Drawing inference from biased samples</a:t>
            </a:r>
          </a:p>
        </p:txBody>
      </p:sp>
      <p:sp>
        <p:nvSpPr>
          <p:cNvPr id="4" name="Slide Number Placeholder 3"/>
          <p:cNvSpPr>
            <a:spLocks noGrp="1"/>
          </p:cNvSpPr>
          <p:nvPr>
            <p:ph type="sldNum" sz="quarter" idx="12"/>
          </p:nvPr>
        </p:nvSpPr>
        <p:spPr/>
        <p:txBody>
          <a:bodyPr/>
          <a:lstStyle/>
          <a:p>
            <a:pPr>
              <a:defRPr/>
            </a:pPr>
            <a:fld id="{EF1597B3-7BD4-49BD-A7E2-98AC52C4A982}" type="slidenum">
              <a:rPr lang="en-US" smtClean="0"/>
              <a:pPr>
                <a:defRPr/>
              </a:pPr>
              <a:t>40</a:t>
            </a:fld>
            <a:endParaRPr lang="en-US"/>
          </a:p>
        </p:txBody>
      </p:sp>
      <p:pic>
        <p:nvPicPr>
          <p:cNvPr id="9220" name="Picture 2" descr="al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2057400"/>
            <a:ext cx="88392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477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52400"/>
            <a:ext cx="8229600" cy="1143000"/>
          </a:xfrm>
        </p:spPr>
        <p:txBody>
          <a:bodyPr/>
          <a:lstStyle/>
          <a:p>
            <a:r>
              <a:rPr lang="en-US" altLang="en-US" sz="4000" b="1"/>
              <a:t>6. Data dredging</a:t>
            </a:r>
          </a:p>
        </p:txBody>
      </p:sp>
      <p:sp>
        <p:nvSpPr>
          <p:cNvPr id="4" name="Slide Number Placeholder 3"/>
          <p:cNvSpPr>
            <a:spLocks noGrp="1"/>
          </p:cNvSpPr>
          <p:nvPr>
            <p:ph type="sldNum" sz="quarter" idx="12"/>
          </p:nvPr>
        </p:nvSpPr>
        <p:spPr/>
        <p:txBody>
          <a:bodyPr/>
          <a:lstStyle/>
          <a:p>
            <a:pPr>
              <a:defRPr/>
            </a:pPr>
            <a:fld id="{1513FDC6-5CCC-4E07-9615-909862DD4011}" type="slidenum">
              <a:rPr lang="en-US" smtClean="0"/>
              <a:pPr>
                <a:defRPr/>
              </a:pPr>
              <a:t>41</a:t>
            </a:fld>
            <a:endParaRPr lang="en-US"/>
          </a:p>
        </p:txBody>
      </p:sp>
      <p:pic>
        <p:nvPicPr>
          <p:cNvPr id="10244" name="Picture 7" descr="http://download.cartoonstock.com/1068571130213011/smb100127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143000"/>
            <a:ext cx="44291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455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z="3600" b="1"/>
              <a:t>7. Extrapolating beyond range of data</a:t>
            </a:r>
          </a:p>
        </p:txBody>
      </p:sp>
      <p:sp>
        <p:nvSpPr>
          <p:cNvPr id="4" name="Slide Number Placeholder 3"/>
          <p:cNvSpPr>
            <a:spLocks noGrp="1"/>
          </p:cNvSpPr>
          <p:nvPr>
            <p:ph type="sldNum" sz="quarter" idx="12"/>
          </p:nvPr>
        </p:nvSpPr>
        <p:spPr/>
        <p:txBody>
          <a:bodyPr/>
          <a:lstStyle/>
          <a:p>
            <a:pPr>
              <a:defRPr/>
            </a:pPr>
            <a:fld id="{BB25FD09-BD89-4AC0-9D03-DC829BCCBD05}" type="slidenum">
              <a:rPr lang="en-US" smtClean="0"/>
              <a:pPr>
                <a:defRPr/>
              </a:pPr>
              <a:t>42</a:t>
            </a:fld>
            <a:endParaRPr lang="en-US"/>
          </a:p>
        </p:txBody>
      </p:sp>
      <p:pic>
        <p:nvPicPr>
          <p:cNvPr id="11268" name="Picture 2" descr="Extrapol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62064"/>
            <a:ext cx="746760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5"/>
          <p:cNvSpPr>
            <a:spLocks noChangeArrowheads="1"/>
          </p:cNvSpPr>
          <p:nvPr/>
        </p:nvSpPr>
        <p:spPr bwMode="auto">
          <a:xfrm>
            <a:off x="6096000" y="60198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3"/>
              </a:rPr>
              <a:t>http://xkcd.com/605/</a:t>
            </a:r>
            <a:endParaRPr lang="en-US" altLang="en-US" b="1" i="1"/>
          </a:p>
        </p:txBody>
      </p:sp>
    </p:spTree>
    <p:extLst>
      <p:ext uri="{BB962C8B-B14F-4D97-AF65-F5344CB8AC3E}">
        <p14:creationId xmlns:p14="http://schemas.microsoft.com/office/powerpoint/2010/main" val="273114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lgn="ctr"/>
            <a:r>
              <a:rPr lang="en-US" altLang="en-US" dirty="0"/>
              <a:t>Thank you!</a:t>
            </a:r>
          </a:p>
        </p:txBody>
      </p:sp>
      <p:sp>
        <p:nvSpPr>
          <p:cNvPr id="12291" name="Content Placeholder 2"/>
          <p:cNvSpPr>
            <a:spLocks noGrp="1"/>
          </p:cNvSpPr>
          <p:nvPr>
            <p:ph idx="1"/>
          </p:nvPr>
        </p:nvSpPr>
        <p:spPr/>
        <p:txBody>
          <a:bodyPr/>
          <a:lstStyle/>
          <a:p>
            <a:pPr marL="0" indent="0">
              <a:buNone/>
            </a:pPr>
            <a:endParaRPr lang="en-US" altLang="en-US" dirty="0"/>
          </a:p>
        </p:txBody>
      </p:sp>
      <p:sp>
        <p:nvSpPr>
          <p:cNvPr id="4" name="Slide Number Placeholder 3"/>
          <p:cNvSpPr>
            <a:spLocks noGrp="1"/>
          </p:cNvSpPr>
          <p:nvPr>
            <p:ph type="sldNum" sz="quarter" idx="12"/>
          </p:nvPr>
        </p:nvSpPr>
        <p:spPr/>
        <p:txBody>
          <a:bodyPr/>
          <a:lstStyle/>
          <a:p>
            <a:pPr>
              <a:defRPr/>
            </a:pPr>
            <a:fld id="{AA185A76-677E-4BE1-97E1-CC3943FC48DE}" type="slidenum">
              <a:rPr lang="en-US" smtClean="0"/>
              <a:pPr>
                <a:defRPr/>
              </a:pPr>
              <a:t>43</a:t>
            </a:fld>
            <a:endParaRPr lang="en-US"/>
          </a:p>
        </p:txBody>
      </p:sp>
    </p:spTree>
    <p:extLst>
      <p:ext uri="{BB962C8B-B14F-4D97-AF65-F5344CB8AC3E}">
        <p14:creationId xmlns:p14="http://schemas.microsoft.com/office/powerpoint/2010/main" val="3089838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0807"/>
            <a:ext cx="7886700" cy="1106494"/>
          </a:xfrm>
        </p:spPr>
        <p:txBody>
          <a:bodyPr/>
          <a:lstStyle/>
          <a:p>
            <a:r>
              <a:rPr lang="en-US" dirty="0"/>
              <a:t>What is Biostatistics?</a:t>
            </a:r>
          </a:p>
        </p:txBody>
      </p:sp>
      <p:sp>
        <p:nvSpPr>
          <p:cNvPr id="3" name="Content Placeholder 2"/>
          <p:cNvSpPr>
            <a:spLocks noGrp="1"/>
          </p:cNvSpPr>
          <p:nvPr>
            <p:ph idx="1"/>
          </p:nvPr>
        </p:nvSpPr>
        <p:spPr>
          <a:xfrm>
            <a:off x="628650" y="1257301"/>
            <a:ext cx="7886700" cy="5099049"/>
          </a:xfrm>
        </p:spPr>
        <p:txBody>
          <a:bodyPr>
            <a:normAutofit fontScale="92500" lnSpcReduction="10000"/>
          </a:bodyPr>
          <a:lstStyle/>
          <a:p>
            <a:pPr marL="0" lvl="0" indent="0" eaLnBrk="0" fontAlgn="base" hangingPunct="0">
              <a:lnSpc>
                <a:spcPct val="100000"/>
              </a:lnSpc>
              <a:spcBef>
                <a:spcPct val="50000"/>
              </a:spcBef>
              <a:spcAft>
                <a:spcPct val="0"/>
              </a:spcAft>
              <a:buNone/>
              <a:tabLst>
                <a:tab pos="571500" algn="l"/>
              </a:tabLst>
              <a:defRPr/>
            </a:pPr>
            <a:r>
              <a:rPr lang="en-US" kern="0" dirty="0"/>
              <a:t>Merriam Webster’s Dictionary:  </a:t>
            </a:r>
            <a:br>
              <a:rPr lang="en-US" kern="0" dirty="0"/>
            </a:br>
            <a:r>
              <a:rPr lang="en-US" kern="0" dirty="0"/>
              <a:t>	</a:t>
            </a:r>
            <a:r>
              <a:rPr lang="en-US" b="1" i="1" kern="0" dirty="0"/>
              <a:t>statistics </a:t>
            </a:r>
            <a:r>
              <a:rPr lang="en-US" kern="0" dirty="0"/>
              <a:t>applied to the analysis of biological data</a:t>
            </a:r>
          </a:p>
          <a:p>
            <a:pPr marL="342900" lvl="0" indent="-342900" eaLnBrk="0" fontAlgn="base" hangingPunct="0">
              <a:lnSpc>
                <a:spcPct val="100000"/>
              </a:lnSpc>
              <a:spcBef>
                <a:spcPct val="50000"/>
              </a:spcBef>
              <a:spcAft>
                <a:spcPct val="0"/>
              </a:spcAft>
              <a:buFontTx/>
              <a:buChar char="•"/>
              <a:tabLst>
                <a:tab pos="571500" algn="l"/>
              </a:tabLst>
              <a:defRPr/>
            </a:pPr>
            <a:r>
              <a:rPr lang="en-US" kern="0" dirty="0"/>
              <a:t>Statistics:  </a:t>
            </a:r>
          </a:p>
          <a:p>
            <a:pPr marL="742950" lvl="1" indent="-285750" eaLnBrk="0" fontAlgn="base" hangingPunct="0">
              <a:lnSpc>
                <a:spcPct val="100000"/>
              </a:lnSpc>
              <a:spcBef>
                <a:spcPts val="720"/>
              </a:spcBef>
              <a:spcAft>
                <a:spcPts val="600"/>
              </a:spcAft>
              <a:buFont typeface="+mj-lt"/>
              <a:buAutoNum type="arabicPeriod"/>
              <a:tabLst>
                <a:tab pos="571500" algn="l"/>
                <a:tab pos="1027113" algn="l"/>
              </a:tabLst>
              <a:defRPr/>
            </a:pPr>
            <a:r>
              <a:rPr lang="en-US" sz="2000" u="sng" kern="0" dirty="0"/>
              <a:t>Mathematical body of science </a:t>
            </a:r>
            <a:r>
              <a:rPr lang="en-US" sz="2000" kern="0" dirty="0"/>
              <a:t>dealing with the collection, analysis, interpretation, and presentation of (biological) data</a:t>
            </a:r>
          </a:p>
          <a:p>
            <a:pPr marL="742950" lvl="1" indent="-285750" eaLnBrk="0" fontAlgn="base" hangingPunct="0">
              <a:lnSpc>
                <a:spcPct val="100000"/>
              </a:lnSpc>
              <a:spcBef>
                <a:spcPts val="720"/>
              </a:spcBef>
              <a:spcAft>
                <a:spcPct val="0"/>
              </a:spcAft>
              <a:buFont typeface="+mj-lt"/>
              <a:buAutoNum type="arabicPeriod"/>
              <a:tabLst>
                <a:tab pos="571500" algn="l"/>
                <a:tab pos="1027113" algn="l"/>
              </a:tabLst>
              <a:defRPr/>
            </a:pPr>
            <a:r>
              <a:rPr lang="en-US" sz="2000" u="sng" kern="0" dirty="0"/>
              <a:t>NOT just calculating “statistics”</a:t>
            </a:r>
            <a:r>
              <a:rPr lang="en-US" sz="2000" kern="0" dirty="0"/>
              <a:t> (e.g., mean, median, mode)</a:t>
            </a:r>
          </a:p>
          <a:p>
            <a:pPr marL="742950" lvl="1" indent="-285750" eaLnBrk="0" fontAlgn="base" hangingPunct="0">
              <a:lnSpc>
                <a:spcPct val="100000"/>
              </a:lnSpc>
              <a:spcBef>
                <a:spcPts val="720"/>
              </a:spcBef>
              <a:spcAft>
                <a:spcPct val="0"/>
              </a:spcAft>
              <a:buFont typeface="+mj-lt"/>
              <a:buAutoNum type="arabicPeriod"/>
              <a:tabLst>
                <a:tab pos="571500" algn="l"/>
                <a:tab pos="1027113" algn="l"/>
              </a:tabLst>
              <a:defRPr/>
            </a:pPr>
            <a:r>
              <a:rPr lang="en-US" sz="2000" u="sng" kern="0" dirty="0"/>
              <a:t>A philosophy of biostatistics</a:t>
            </a:r>
            <a:r>
              <a:rPr lang="en-US" sz="2000" kern="0" dirty="0"/>
              <a:t>:</a:t>
            </a:r>
          </a:p>
          <a:p>
            <a:pPr marL="857250" lvl="2" indent="0">
              <a:spcBef>
                <a:spcPts val="720"/>
              </a:spcBef>
              <a:buNone/>
              <a:tabLst>
                <a:tab pos="571500" algn="l"/>
                <a:tab pos="1027113" algn="l"/>
              </a:tabLst>
              <a:defRPr/>
            </a:pPr>
            <a:r>
              <a:rPr lang="en-US" kern="0" dirty="0"/>
              <a:t>	“Search for the truth” </a:t>
            </a:r>
          </a:p>
          <a:p>
            <a:pPr marL="857250" lvl="2" indent="0">
              <a:spcBef>
                <a:spcPts val="720"/>
              </a:spcBef>
              <a:buNone/>
              <a:tabLst>
                <a:tab pos="571500" algn="l"/>
                <a:tab pos="1027113" algn="l"/>
              </a:tabLst>
              <a:defRPr/>
            </a:pPr>
            <a:r>
              <a:rPr lang="en-US" kern="0" dirty="0"/>
              <a:t>		</a:t>
            </a:r>
            <a:r>
              <a:rPr lang="en-US" i="1" kern="0" dirty="0"/>
              <a:t> – Scott </a:t>
            </a:r>
            <a:r>
              <a:rPr lang="en-US" i="1" kern="0" dirty="0" err="1"/>
              <a:t>Zeger</a:t>
            </a:r>
            <a:r>
              <a:rPr lang="en-US" i="1" kern="0" dirty="0"/>
              <a:t> (my first biostatistics instructor)</a:t>
            </a:r>
          </a:p>
          <a:p>
            <a:pPr marL="857250" lvl="2" indent="0">
              <a:spcBef>
                <a:spcPts val="720"/>
              </a:spcBef>
              <a:buNone/>
              <a:tabLst>
                <a:tab pos="571500" algn="l"/>
                <a:tab pos="1027113" algn="l"/>
              </a:tabLst>
              <a:defRPr/>
            </a:pPr>
            <a:r>
              <a:rPr lang="en-US" i="1" kern="0" dirty="0"/>
              <a:t>	“Beauty is truth, truth beauty” </a:t>
            </a:r>
          </a:p>
          <a:p>
            <a:pPr marL="857250" lvl="2" indent="0">
              <a:spcBef>
                <a:spcPts val="720"/>
              </a:spcBef>
              <a:buNone/>
              <a:tabLst>
                <a:tab pos="571500" algn="l"/>
                <a:tab pos="1027113" algn="l"/>
              </a:tabLst>
              <a:defRPr/>
            </a:pPr>
            <a:r>
              <a:rPr lang="en-US" i="1" kern="0" dirty="0"/>
              <a:t>		– Ode on a Grecian Urn, Johns Keats</a:t>
            </a:r>
            <a:r>
              <a:rPr lang="en-US" kern="0" dirty="0"/>
              <a:t> </a:t>
            </a:r>
          </a:p>
          <a:p>
            <a:pPr marL="342900" lvl="0" indent="-342900" eaLnBrk="0" fontAlgn="base" hangingPunct="0">
              <a:lnSpc>
                <a:spcPct val="100000"/>
              </a:lnSpc>
              <a:spcBef>
                <a:spcPct val="50000"/>
              </a:spcBef>
              <a:spcAft>
                <a:spcPct val="0"/>
              </a:spcAft>
              <a:buFontTx/>
              <a:buChar char="•"/>
              <a:tabLst>
                <a:tab pos="571500" algn="l"/>
              </a:tabLst>
              <a:defRPr/>
            </a:pPr>
            <a:r>
              <a:rPr lang="en-US" kern="0" dirty="0"/>
              <a:t>Many specialized branches of biostatistics</a:t>
            </a:r>
            <a:br>
              <a:rPr lang="en-US" sz="1800" kern="0" dirty="0"/>
            </a:br>
            <a:r>
              <a:rPr lang="en-US" sz="1800" kern="0" dirty="0"/>
              <a:t>		</a:t>
            </a:r>
            <a:r>
              <a:rPr lang="en-US" sz="2000" i="1" kern="0" dirty="0"/>
              <a:t>e.g</a:t>
            </a:r>
            <a:r>
              <a:rPr lang="en-US" sz="2000" kern="0" dirty="0"/>
              <a:t>., statistical genetics, environmental statistics, clinical trials, etc.</a:t>
            </a:r>
            <a:endParaRPr lang="en-US" sz="1800" kern="0" dirty="0"/>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5</a:t>
            </a:fld>
            <a:endParaRPr lang="en-US"/>
          </a:p>
        </p:txBody>
      </p:sp>
      <p:pic>
        <p:nvPicPr>
          <p:cNvPr id="3074" name="Picture 2" descr="A fine-line drawing of an urn. It is tall, with high scrolled handles. Around the middle is a frieze of figures, of which four can be seen. From left to right, a naked man with a helmet and sword, a dancing woman in a flowing garment, a robed woman carrying a spear and a naked man with a cloak hanging from his shoulder. The drawing is inscribed &quot;By John Keat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319" y="3757613"/>
            <a:ext cx="1094470" cy="163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76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biostatistics important?</a:t>
            </a:r>
          </a:p>
        </p:txBody>
      </p:sp>
      <p:sp>
        <p:nvSpPr>
          <p:cNvPr id="3" name="Content Placeholder 2"/>
          <p:cNvSpPr>
            <a:spLocks noGrp="1"/>
          </p:cNvSpPr>
          <p:nvPr>
            <p:ph idx="1"/>
          </p:nvPr>
        </p:nvSpPr>
        <p:spPr>
          <a:xfrm>
            <a:off x="288234" y="1527451"/>
            <a:ext cx="8567531" cy="4351338"/>
          </a:xfrm>
        </p:spPr>
        <p:txBody>
          <a:bodyPr>
            <a:normAutofit/>
          </a:bodyPr>
          <a:lstStyle/>
          <a:p>
            <a:pPr marL="457200" indent="-338138">
              <a:spcBef>
                <a:spcPct val="50000"/>
              </a:spcBef>
              <a:tabLst>
                <a:tab pos="457200" algn="l"/>
              </a:tabLst>
            </a:pPr>
            <a:r>
              <a:rPr lang="en-US" sz="2400" dirty="0"/>
              <a:t>Provides a method to summarize and characterize data</a:t>
            </a:r>
          </a:p>
          <a:p>
            <a:pPr marL="457200" indent="-338138">
              <a:spcBef>
                <a:spcPct val="50000"/>
              </a:spcBef>
              <a:tabLst>
                <a:tab pos="457200" algn="l"/>
              </a:tabLst>
            </a:pPr>
            <a:r>
              <a:rPr lang="en-US" sz="2400" dirty="0"/>
              <a:t>Helps us decide whether our observations deviate from expectation or random chance </a:t>
            </a:r>
            <a:r>
              <a:rPr lang="en-US" sz="2400" dirty="0">
                <a:solidFill>
                  <a:schemeClr val="accent1">
                    <a:lumMod val="75000"/>
                  </a:schemeClr>
                </a:solidFill>
              </a:rPr>
              <a:t>(accept/reject null hypothesis)</a:t>
            </a:r>
          </a:p>
          <a:p>
            <a:pPr marL="457200" indent="-338138">
              <a:spcBef>
                <a:spcPct val="50000"/>
              </a:spcBef>
              <a:tabLst>
                <a:tab pos="457200" algn="l"/>
              </a:tabLst>
            </a:pPr>
            <a:r>
              <a:rPr lang="en-US" sz="2400" dirty="0"/>
              <a:t>Helps quantify the magnitude by which our data deviate from expectation </a:t>
            </a:r>
            <a:r>
              <a:rPr lang="en-US" sz="2400" dirty="0">
                <a:solidFill>
                  <a:schemeClr val="accent1">
                    <a:lumMod val="75000"/>
                  </a:schemeClr>
                </a:solidFill>
              </a:rPr>
              <a:t>(estimate, p-value, confidence interval)</a:t>
            </a:r>
          </a:p>
          <a:p>
            <a:pPr marL="457200" indent="-338138">
              <a:spcBef>
                <a:spcPct val="50000"/>
              </a:spcBef>
              <a:tabLst>
                <a:tab pos="457200" algn="l"/>
              </a:tabLst>
            </a:pPr>
            <a:r>
              <a:rPr lang="en-US" sz="2400" dirty="0"/>
              <a:t>Provides a way to compare results across studies</a:t>
            </a:r>
          </a:p>
          <a:p>
            <a:pPr marL="457200" indent="-338138">
              <a:spcBef>
                <a:spcPct val="50000"/>
              </a:spcBef>
              <a:tabLst>
                <a:tab pos="457200" algn="l"/>
              </a:tabLst>
            </a:pPr>
            <a:r>
              <a:rPr lang="en-US" sz="2400" dirty="0"/>
              <a:t>Provides tools to design a study to answer a scientific question </a:t>
            </a:r>
          </a:p>
          <a:p>
            <a:pPr marL="1200150" lvl="1" indent="-338138">
              <a:spcBef>
                <a:spcPct val="50000"/>
              </a:spcBef>
              <a:tabLst>
                <a:tab pos="457200" algn="l"/>
              </a:tabLst>
            </a:pPr>
            <a:r>
              <a:rPr lang="en-US" dirty="0"/>
              <a:t>How many subjects we will need for a given study? </a:t>
            </a:r>
          </a:p>
        </p:txBody>
      </p:sp>
      <p:sp>
        <p:nvSpPr>
          <p:cNvPr id="4" name="Slide Number Placeholder 3"/>
          <p:cNvSpPr>
            <a:spLocks noGrp="1"/>
          </p:cNvSpPr>
          <p:nvPr>
            <p:ph type="sldNum" sz="quarter" idx="12"/>
          </p:nvPr>
        </p:nvSpPr>
        <p:spPr/>
        <p:txBody>
          <a:bodyPr/>
          <a:lstStyle/>
          <a:p>
            <a:fld id="{F6F8042C-985E-034B-BB41-2A1F3109AE7A}" type="slidenum">
              <a:rPr lang="en-US" smtClean="0"/>
              <a:t>6</a:t>
            </a:fld>
            <a:endParaRPr lang="en-US"/>
          </a:p>
        </p:txBody>
      </p:sp>
    </p:spTree>
    <p:extLst>
      <p:ext uri="{BB962C8B-B14F-4D97-AF65-F5344CB8AC3E}">
        <p14:creationId xmlns:p14="http://schemas.microsoft.com/office/powerpoint/2010/main" val="558896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EF21-AFC7-8246-9773-E7517F55278D}"/>
              </a:ext>
            </a:extLst>
          </p:cNvPr>
          <p:cNvSpPr>
            <a:spLocks noGrp="1"/>
          </p:cNvSpPr>
          <p:nvPr>
            <p:ph type="title"/>
          </p:nvPr>
        </p:nvSpPr>
        <p:spPr>
          <a:xfrm>
            <a:off x="628650" y="179382"/>
            <a:ext cx="7886700" cy="1325563"/>
          </a:xfrm>
        </p:spPr>
        <p:txBody>
          <a:bodyPr/>
          <a:lstStyle/>
          <a:p>
            <a:r>
              <a:rPr lang="en-US" dirty="0"/>
              <a:t>Biostatistics in 2021</a:t>
            </a:r>
          </a:p>
        </p:txBody>
      </p:sp>
      <p:sp>
        <p:nvSpPr>
          <p:cNvPr id="3" name="Content Placeholder 2">
            <a:extLst>
              <a:ext uri="{FF2B5EF4-FFF2-40B4-BE49-F238E27FC236}">
                <a16:creationId xmlns:a16="http://schemas.microsoft.com/office/drawing/2014/main" id="{2F6DCE3C-9471-5F42-A087-118D5F471F82}"/>
              </a:ext>
            </a:extLst>
          </p:cNvPr>
          <p:cNvSpPr>
            <a:spLocks noGrp="1"/>
          </p:cNvSpPr>
          <p:nvPr>
            <p:ph idx="1"/>
          </p:nvPr>
        </p:nvSpPr>
        <p:spPr>
          <a:xfrm>
            <a:off x="628650" y="1271588"/>
            <a:ext cx="8243888" cy="4905375"/>
          </a:xfrm>
        </p:spPr>
        <p:txBody>
          <a:bodyPr>
            <a:normAutofit/>
          </a:bodyPr>
          <a:lstStyle/>
          <a:p>
            <a:pPr marL="0" indent="0">
              <a:buNone/>
            </a:pPr>
            <a:r>
              <a:rPr lang="en-US" dirty="0">
                <a:solidFill>
                  <a:srgbClr val="0070C0"/>
                </a:solidFill>
              </a:rPr>
              <a:t>January</a:t>
            </a:r>
            <a:r>
              <a:rPr lang="en-US" dirty="0">
                <a:solidFill>
                  <a:schemeClr val="accent1"/>
                </a:solidFill>
              </a:rPr>
              <a:t> 2009, Hal Varian, Google’s Chief Economist:</a:t>
            </a:r>
            <a:br>
              <a:rPr lang="en-US" dirty="0">
                <a:solidFill>
                  <a:schemeClr val="accent1"/>
                </a:solidFill>
              </a:rPr>
            </a:br>
            <a:r>
              <a:rPr lang="en-US" dirty="0">
                <a:solidFill>
                  <a:schemeClr val="accent1"/>
                </a:solidFill>
              </a:rPr>
              <a:t>“</a:t>
            </a:r>
            <a:r>
              <a:rPr lang="en-US" i="1" dirty="0">
                <a:solidFill>
                  <a:schemeClr val="accent1"/>
                </a:solidFill>
              </a:rPr>
              <a:t>…the sexy job in the next 10 years will be statisticians</a:t>
            </a:r>
            <a:r>
              <a:rPr lang="en-US" dirty="0">
                <a:solidFill>
                  <a:schemeClr val="accent1"/>
                </a:solidFill>
              </a:rPr>
              <a:t>” </a:t>
            </a:r>
          </a:p>
          <a:p>
            <a:pPr marL="0" indent="0">
              <a:buNone/>
            </a:pPr>
            <a:r>
              <a:rPr lang="en-US" sz="1100" dirty="0">
                <a:hlinkClick r:id="rId2"/>
              </a:rPr>
              <a:t>https://www.mckinsey.com/industries/high-tech/our-insights/hal-varian-on-how-the-web-challenges-managers</a:t>
            </a:r>
            <a:br>
              <a:rPr lang="en-US" sz="1100" dirty="0"/>
            </a:br>
            <a:endParaRPr lang="en-US" sz="1100" dirty="0"/>
          </a:p>
          <a:p>
            <a:pPr marL="0" indent="0">
              <a:buNone/>
            </a:pPr>
            <a:r>
              <a:rPr lang="en-US" sz="2600" dirty="0"/>
              <a:t>and important skills are to be able to take data and:</a:t>
            </a:r>
          </a:p>
          <a:p>
            <a:pPr>
              <a:buFontTx/>
              <a:buChar char="-"/>
            </a:pPr>
            <a:r>
              <a:rPr lang="en-US" sz="2600" dirty="0"/>
              <a:t>Understand it</a:t>
            </a:r>
          </a:p>
          <a:p>
            <a:pPr>
              <a:buFontTx/>
              <a:buChar char="-"/>
            </a:pPr>
            <a:r>
              <a:rPr lang="en-US" sz="2600" dirty="0"/>
              <a:t>Process it</a:t>
            </a:r>
          </a:p>
          <a:p>
            <a:pPr>
              <a:buFontTx/>
              <a:buChar char="-"/>
            </a:pPr>
            <a:r>
              <a:rPr lang="en-US" sz="2600" dirty="0"/>
              <a:t>Extract value from it</a:t>
            </a:r>
          </a:p>
          <a:p>
            <a:pPr>
              <a:buFontTx/>
              <a:buChar char="-"/>
            </a:pPr>
            <a:r>
              <a:rPr lang="en-US" sz="2600" dirty="0"/>
              <a:t>Visualize it</a:t>
            </a:r>
          </a:p>
          <a:p>
            <a:pPr>
              <a:buFontTx/>
              <a:buChar char="-"/>
            </a:pPr>
            <a:r>
              <a:rPr lang="en-US" sz="2600" dirty="0"/>
              <a:t>Communicate it</a:t>
            </a:r>
          </a:p>
          <a:p>
            <a:endParaRPr lang="en-US" dirty="0"/>
          </a:p>
        </p:txBody>
      </p:sp>
      <p:sp>
        <p:nvSpPr>
          <p:cNvPr id="4" name="Slide Number Placeholder 3">
            <a:extLst>
              <a:ext uri="{FF2B5EF4-FFF2-40B4-BE49-F238E27FC236}">
                <a16:creationId xmlns:a16="http://schemas.microsoft.com/office/drawing/2014/main" id="{688AA520-28BE-9B45-905C-F677CE04B1FB}"/>
              </a:ext>
            </a:extLst>
          </p:cNvPr>
          <p:cNvSpPr>
            <a:spLocks noGrp="1"/>
          </p:cNvSpPr>
          <p:nvPr>
            <p:ph type="sldNum" sz="quarter" idx="12"/>
          </p:nvPr>
        </p:nvSpPr>
        <p:spPr/>
        <p:txBody>
          <a:bodyPr/>
          <a:lstStyle/>
          <a:p>
            <a:fld id="{F6F8042C-985E-034B-BB41-2A1F3109AE7A}" type="slidenum">
              <a:rPr lang="en-US" smtClean="0"/>
              <a:t>7</a:t>
            </a:fld>
            <a:endParaRPr lang="en-US"/>
          </a:p>
        </p:txBody>
      </p:sp>
      <p:pic>
        <p:nvPicPr>
          <p:cNvPr id="4098"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712" y="3157538"/>
            <a:ext cx="3733649" cy="3563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03723" y="6586072"/>
            <a:ext cx="4572000" cy="261610"/>
          </a:xfrm>
          <a:prstGeom prst="rect">
            <a:avLst/>
          </a:prstGeom>
        </p:spPr>
        <p:txBody>
          <a:bodyPr>
            <a:spAutoFit/>
          </a:bodyPr>
          <a:lstStyle/>
          <a:p>
            <a:r>
              <a:rPr lang="en-US" sz="1100" dirty="0">
                <a:hlinkClick r:id="rId4"/>
              </a:rPr>
              <a:t>http://drewconway.com/zia/2013/3/26/the-data-science-venn-diagram</a:t>
            </a:r>
            <a:endParaRPr lang="en-US" sz="1100" dirty="0"/>
          </a:p>
        </p:txBody>
      </p:sp>
    </p:spTree>
    <p:extLst>
      <p:ext uri="{BB962C8B-B14F-4D97-AF65-F5344CB8AC3E}">
        <p14:creationId xmlns:p14="http://schemas.microsoft.com/office/powerpoint/2010/main" val="56774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76200"/>
            <a:ext cx="8229600" cy="1143000"/>
          </a:xfrm>
        </p:spPr>
        <p:txBody>
          <a:bodyPr>
            <a:normAutofit fontScale="90000"/>
          </a:bodyPr>
          <a:lstStyle/>
          <a:p>
            <a:r>
              <a:rPr lang="en-US" altLang="en-US" dirty="0"/>
              <a:t>How can we start to think statistically?</a:t>
            </a: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fld id="{A36F7870-D805-4238-ABD2-536DF8374670}" type="slidenum">
              <a:rPr lang="en-US" altLang="en-US" sz="1400"/>
              <a:pPr>
                <a:spcBef>
                  <a:spcPct val="0"/>
                </a:spcBef>
                <a:buFontTx/>
                <a:buNone/>
              </a:pPr>
              <a:t>8</a:t>
            </a:fld>
            <a:endParaRPr lang="en-US" altLang="en-US" sz="1400"/>
          </a:p>
        </p:txBody>
      </p:sp>
      <p:grpSp>
        <p:nvGrpSpPr>
          <p:cNvPr id="6" name="Group 5"/>
          <p:cNvGrpSpPr/>
          <p:nvPr/>
        </p:nvGrpSpPr>
        <p:grpSpPr>
          <a:xfrm>
            <a:off x="1092200" y="1511060"/>
            <a:ext cx="4676775" cy="3921125"/>
            <a:chOff x="1092200" y="1511060"/>
            <a:chExt cx="4676775" cy="3921125"/>
          </a:xfrm>
        </p:grpSpPr>
        <p:pic>
          <p:nvPicPr>
            <p:cNvPr id="51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815860"/>
              <a:ext cx="4676775"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11"/>
            <p:cNvSpPr>
              <a:spLocks noChangeArrowheads="1"/>
            </p:cNvSpPr>
            <p:nvPr/>
          </p:nvSpPr>
          <p:spPr bwMode="auto">
            <a:xfrm>
              <a:off x="1854200" y="151106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dirty="0"/>
                <a:t>Daily Cardiovascular Events</a:t>
              </a:r>
            </a:p>
          </p:txBody>
        </p:sp>
      </p:grpSp>
      <p:grpSp>
        <p:nvGrpSpPr>
          <p:cNvPr id="7" name="Group 6"/>
          <p:cNvGrpSpPr/>
          <p:nvPr/>
        </p:nvGrpSpPr>
        <p:grpSpPr>
          <a:xfrm>
            <a:off x="926977" y="2120660"/>
            <a:ext cx="7670923" cy="4144917"/>
            <a:chOff x="926977" y="2120660"/>
            <a:chExt cx="7670923" cy="4144917"/>
          </a:xfrm>
        </p:grpSpPr>
        <p:sp>
          <p:nvSpPr>
            <p:cNvPr id="5127" name="Rectangle 13"/>
            <p:cNvSpPr>
              <a:spLocks noChangeArrowheads="1"/>
            </p:cNvSpPr>
            <p:nvPr/>
          </p:nvSpPr>
          <p:spPr bwMode="auto">
            <a:xfrm>
              <a:off x="926977" y="5803615"/>
              <a:ext cx="746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0" dirty="0"/>
                <a:t>Wilbert-</a:t>
              </a:r>
              <a:r>
                <a:rPr lang="en-US" altLang="en-US" sz="1200" b="0" dirty="0" err="1"/>
                <a:t>Lampen</a:t>
              </a:r>
              <a:r>
                <a:rPr lang="en-US" altLang="en-US" sz="1200" b="0" dirty="0"/>
                <a:t> U, </a:t>
              </a:r>
              <a:r>
                <a:rPr lang="en-US" altLang="en-US" sz="1200" b="0" dirty="0" err="1"/>
                <a:t>Leistner</a:t>
              </a:r>
              <a:r>
                <a:rPr lang="en-US" altLang="en-US" sz="1200" b="0" dirty="0"/>
                <a:t> D, </a:t>
              </a:r>
              <a:r>
                <a:rPr lang="en-US" altLang="en-US" sz="1200" b="0" dirty="0" err="1"/>
                <a:t>Greven</a:t>
              </a:r>
              <a:r>
                <a:rPr lang="en-US" altLang="en-US" sz="1200" b="0" dirty="0"/>
                <a:t> S, Pohl T, </a:t>
              </a:r>
              <a:r>
                <a:rPr lang="en-US" altLang="en-US" sz="1200" b="0" dirty="0" err="1"/>
                <a:t>Sper</a:t>
              </a:r>
              <a:r>
                <a:rPr lang="en-US" altLang="en-US" sz="1200" b="0" dirty="0"/>
                <a:t> S, </a:t>
              </a:r>
              <a:r>
                <a:rPr lang="en-US" altLang="en-US" sz="1200" b="0" dirty="0" err="1"/>
                <a:t>Völker</a:t>
              </a:r>
              <a:r>
                <a:rPr lang="en-US" altLang="en-US" sz="1200" b="0" dirty="0"/>
                <a:t> C, </a:t>
              </a:r>
              <a:r>
                <a:rPr lang="en-US" altLang="en-US" sz="1200" b="0" dirty="0" err="1"/>
                <a:t>Güthlin</a:t>
              </a:r>
              <a:r>
                <a:rPr lang="en-US" altLang="en-US" sz="1200" b="0" dirty="0"/>
                <a:t> D, </a:t>
              </a:r>
              <a:r>
                <a:rPr lang="en-US" altLang="en-US" sz="1200" b="0" dirty="0" err="1"/>
                <a:t>Plasse</a:t>
              </a:r>
              <a:r>
                <a:rPr lang="en-US" altLang="en-US" sz="1200" b="0" dirty="0"/>
                <a:t> A, </a:t>
              </a:r>
              <a:r>
                <a:rPr lang="en-US" altLang="en-US" sz="1200" b="0" dirty="0" err="1"/>
                <a:t>Knez</a:t>
              </a:r>
              <a:r>
                <a:rPr lang="en-US" altLang="en-US" sz="1200" b="0" dirty="0"/>
                <a:t> A, </a:t>
              </a:r>
              <a:r>
                <a:rPr lang="en-US" altLang="en-US" sz="1200" b="0" dirty="0" err="1"/>
                <a:t>Küchenhoff</a:t>
              </a:r>
              <a:r>
                <a:rPr lang="en-US" altLang="en-US" sz="1200" b="0" dirty="0"/>
                <a:t> H, Steinbeck G. Cardiovascular events during World Cup soccer. </a:t>
              </a:r>
              <a:r>
                <a:rPr lang="en-US" altLang="en-US" sz="1200" b="0" i="1" dirty="0"/>
                <a:t>N </a:t>
              </a:r>
              <a:r>
                <a:rPr lang="en-US" altLang="en-US" sz="1200" b="0" i="1" dirty="0" err="1"/>
                <a:t>Engl</a:t>
              </a:r>
              <a:r>
                <a:rPr lang="en-US" altLang="en-US" sz="1200" b="0" i="1" dirty="0"/>
                <a:t> J Med</a:t>
              </a:r>
              <a:r>
                <a:rPr lang="en-US" altLang="en-US" sz="1200" b="0" dirty="0"/>
                <a:t>. 2008 Jan 31;358(5):475-83.</a:t>
              </a:r>
            </a:p>
          </p:txBody>
        </p:sp>
        <p:sp>
          <p:nvSpPr>
            <p:cNvPr id="2" name="Rectangle 1"/>
            <p:cNvSpPr>
              <a:spLocks noChangeArrowheads="1"/>
            </p:cNvSpPr>
            <p:nvPr/>
          </p:nvSpPr>
          <p:spPr bwMode="auto">
            <a:xfrm>
              <a:off x="5892800" y="2120660"/>
              <a:ext cx="27051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300" b="0" dirty="0"/>
                <a:t>The 2006 World Cup matches with German participation are indicated by 1-7: </a:t>
              </a:r>
            </a:p>
            <a:p>
              <a:r>
                <a:rPr lang="en-US" altLang="en-US" sz="1300" b="0" dirty="0"/>
                <a:t>match 1, Germany vs Costa Rica; </a:t>
              </a:r>
            </a:p>
            <a:p>
              <a:r>
                <a:rPr lang="en-US" altLang="en-US" sz="1300" b="0" dirty="0"/>
                <a:t>match 2, Germany vs Poland; </a:t>
              </a:r>
            </a:p>
            <a:p>
              <a:r>
                <a:rPr lang="en-US" altLang="en-US" sz="1300" b="0" dirty="0"/>
                <a:t>match 3, Germany vs Ecuador;</a:t>
              </a:r>
            </a:p>
            <a:p>
              <a:r>
                <a:rPr lang="en-US" altLang="en-US" sz="1300" b="0" dirty="0"/>
                <a:t>match 4, Germany vs Sweden; </a:t>
              </a:r>
            </a:p>
            <a:p>
              <a:r>
                <a:rPr lang="en-US" altLang="en-US" sz="1300" b="0" dirty="0"/>
                <a:t>match 5, Germany vs Argentina;</a:t>
              </a:r>
            </a:p>
            <a:p>
              <a:r>
                <a:rPr lang="en-US" altLang="en-US" sz="1300" b="0" dirty="0"/>
                <a:t>match 6, Germany vs Italy; and </a:t>
              </a:r>
            </a:p>
            <a:p>
              <a:r>
                <a:rPr lang="en-US" altLang="en-US" sz="1300" b="0" dirty="0"/>
                <a:t>match 7, Germany vs Portugal </a:t>
              </a:r>
              <a:br>
                <a:rPr lang="en-US" altLang="en-US" sz="1300" b="0" dirty="0"/>
              </a:br>
              <a:r>
                <a:rPr lang="en-US" altLang="en-US" sz="1300" b="0" dirty="0"/>
                <a:t>(for third-place standing). </a:t>
              </a:r>
            </a:p>
            <a:p>
              <a:r>
                <a:rPr lang="en-US" altLang="en-US" sz="1300" b="0" dirty="0"/>
                <a:t>Match 8 (final), Italy vs France. </a:t>
              </a:r>
              <a:br>
                <a:rPr lang="en-US" altLang="en-US" sz="1300" b="0" dirty="0"/>
              </a:br>
              <a:r>
                <a:rPr lang="en-US" altLang="en-US" sz="1300" b="0" dirty="0"/>
                <a:t>Italy won first place.</a:t>
              </a:r>
            </a:p>
          </p:txBody>
        </p:sp>
      </p:grpSp>
      <p:sp>
        <p:nvSpPr>
          <p:cNvPr id="4" name="TextBox 3"/>
          <p:cNvSpPr txBox="1"/>
          <p:nvPr/>
        </p:nvSpPr>
        <p:spPr>
          <a:xfrm>
            <a:off x="594804" y="960670"/>
            <a:ext cx="7920546" cy="461665"/>
          </a:xfrm>
          <a:prstGeom prst="rect">
            <a:avLst/>
          </a:prstGeom>
          <a:noFill/>
        </p:spPr>
        <p:txBody>
          <a:bodyPr wrap="square" rtlCol="0">
            <a:spAutoFit/>
          </a:bodyPr>
          <a:lstStyle/>
          <a:p>
            <a:pPr algn="ctr"/>
            <a:r>
              <a:rPr lang="en-US" sz="2400" i="1" dirty="0">
                <a:solidFill>
                  <a:srgbClr val="0070C0"/>
                </a:solidFill>
              </a:rPr>
              <a:t>Some associations are immediately apparent</a:t>
            </a:r>
          </a:p>
        </p:txBody>
      </p:sp>
    </p:spTree>
    <p:extLst>
      <p:ext uri="{BB962C8B-B14F-4D97-AF65-F5344CB8AC3E}">
        <p14:creationId xmlns:p14="http://schemas.microsoft.com/office/powerpoint/2010/main" val="125450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2"/>
          </p:nvPr>
        </p:nvSpPr>
        <p:spPr>
          <a:noFill/>
        </p:spPr>
        <p:txBody>
          <a:bodyPr/>
          <a:lstStyle/>
          <a:p>
            <a:fld id="{D9C55544-7FEA-4D50-B52E-DB1F4588A834}" type="slidenum">
              <a:rPr lang="en-US" smtClean="0"/>
              <a:pPr/>
              <a:t>9</a:t>
            </a:fld>
            <a:endParaRPr lang="en-US"/>
          </a:p>
        </p:txBody>
      </p:sp>
      <p:sp>
        <p:nvSpPr>
          <p:cNvPr id="6148" name="Text Box 3"/>
          <p:cNvSpPr txBox="1">
            <a:spLocks noChangeArrowheads="1"/>
          </p:cNvSpPr>
          <p:nvPr/>
        </p:nvSpPr>
        <p:spPr bwMode="auto">
          <a:xfrm>
            <a:off x="1447800" y="5943600"/>
            <a:ext cx="3048000" cy="304800"/>
          </a:xfrm>
          <a:prstGeom prst="rect">
            <a:avLst/>
          </a:prstGeom>
          <a:noFill/>
          <a:ln w="9525">
            <a:noFill/>
            <a:miter lim="800000"/>
            <a:headEnd/>
            <a:tailEnd/>
          </a:ln>
        </p:spPr>
        <p:txBody>
          <a:bodyPr>
            <a:spAutoFit/>
          </a:bodyPr>
          <a:lstStyle/>
          <a:p>
            <a:pPr eaLnBrk="0" hangingPunct="0">
              <a:spcBef>
                <a:spcPct val="50000"/>
              </a:spcBef>
            </a:pPr>
            <a:r>
              <a:rPr lang="en-US" sz="1400" b="0" i="1">
                <a:solidFill>
                  <a:srgbClr val="333333"/>
                </a:solidFill>
              </a:rPr>
              <a:t>Photo: National Archives</a:t>
            </a:r>
          </a:p>
        </p:txBody>
      </p:sp>
      <p:pic>
        <p:nvPicPr>
          <p:cNvPr id="6149" name="Picture 5"/>
          <p:cNvPicPr>
            <a:picLocks noChangeAspect="1" noChangeArrowheads="1"/>
          </p:cNvPicPr>
          <p:nvPr/>
        </p:nvPicPr>
        <p:blipFill>
          <a:blip r:embed="rId3" cstate="print"/>
          <a:srcRect t="604" r="407" b="15524"/>
          <a:stretch>
            <a:fillRect/>
          </a:stretch>
        </p:blipFill>
        <p:spPr bwMode="auto">
          <a:xfrm>
            <a:off x="381000" y="1524000"/>
            <a:ext cx="4267200" cy="3962400"/>
          </a:xfrm>
          <a:prstGeom prst="rect">
            <a:avLst/>
          </a:prstGeom>
          <a:noFill/>
          <a:ln w="3175">
            <a:solidFill>
              <a:schemeClr val="tx1"/>
            </a:solidFill>
            <a:miter lim="800000"/>
            <a:headEnd/>
            <a:tailEnd/>
          </a:ln>
        </p:spPr>
      </p:pic>
      <p:sp>
        <p:nvSpPr>
          <p:cNvPr id="6150" name="Text Box 6"/>
          <p:cNvSpPr txBox="1">
            <a:spLocks noChangeArrowheads="1"/>
          </p:cNvSpPr>
          <p:nvPr/>
        </p:nvSpPr>
        <p:spPr bwMode="auto">
          <a:xfrm>
            <a:off x="381000" y="5562600"/>
            <a:ext cx="4419600" cy="338554"/>
          </a:xfrm>
          <a:prstGeom prst="rect">
            <a:avLst/>
          </a:prstGeom>
          <a:noFill/>
          <a:ln w="9525">
            <a:noFill/>
            <a:miter lim="800000"/>
            <a:headEnd/>
            <a:tailEnd/>
          </a:ln>
        </p:spPr>
        <p:txBody>
          <a:bodyPr>
            <a:spAutoFit/>
          </a:bodyPr>
          <a:lstStyle/>
          <a:p>
            <a:pPr>
              <a:spcBef>
                <a:spcPct val="50000"/>
              </a:spcBef>
            </a:pPr>
            <a:r>
              <a:rPr lang="en-US" sz="1600" b="0" dirty="0"/>
              <a:t>London Dec 1952, Particulate levels – 3,000 </a:t>
            </a:r>
            <a:r>
              <a:rPr lang="en-US" sz="1600" b="0" dirty="0">
                <a:latin typeface="Symbol" pitchFamily="18" charset="2"/>
              </a:rPr>
              <a:t>m</a:t>
            </a:r>
            <a:r>
              <a:rPr lang="en-US" sz="1600" b="0" dirty="0"/>
              <a:t>g/m</a:t>
            </a:r>
            <a:r>
              <a:rPr lang="en-US" sz="1600" b="0" baseline="30000" dirty="0"/>
              <a:t>3</a:t>
            </a:r>
          </a:p>
        </p:txBody>
      </p:sp>
      <p:pic>
        <p:nvPicPr>
          <p:cNvPr id="6151" name="Picture 2"/>
          <p:cNvPicPr>
            <a:picLocks noChangeAspect="1" noChangeArrowheads="1"/>
          </p:cNvPicPr>
          <p:nvPr/>
        </p:nvPicPr>
        <p:blipFill>
          <a:blip r:embed="rId4" cstate="print">
            <a:lum contrast="12000"/>
          </a:blip>
          <a:srcRect/>
          <a:stretch>
            <a:fillRect/>
          </a:stretch>
        </p:blipFill>
        <p:spPr bwMode="auto">
          <a:xfrm>
            <a:off x="4724400" y="1828800"/>
            <a:ext cx="4419600" cy="4038600"/>
          </a:xfrm>
          <a:prstGeom prst="rect">
            <a:avLst/>
          </a:prstGeom>
          <a:noFill/>
          <a:ln w="9525">
            <a:noFill/>
            <a:miter lim="800000"/>
            <a:headEnd/>
            <a:tailEnd/>
          </a:ln>
        </p:spPr>
      </p:pic>
      <p:sp>
        <p:nvSpPr>
          <p:cNvPr id="6152" name="Text Box 4"/>
          <p:cNvSpPr txBox="1">
            <a:spLocks noChangeArrowheads="1"/>
          </p:cNvSpPr>
          <p:nvPr/>
        </p:nvSpPr>
        <p:spPr bwMode="auto">
          <a:xfrm>
            <a:off x="4953000" y="1447800"/>
            <a:ext cx="3962400" cy="400050"/>
          </a:xfrm>
          <a:prstGeom prst="rect">
            <a:avLst/>
          </a:prstGeom>
          <a:noFill/>
          <a:ln w="9525">
            <a:noFill/>
            <a:miter lim="800000"/>
            <a:headEnd/>
            <a:tailEnd/>
          </a:ln>
        </p:spPr>
        <p:txBody>
          <a:bodyPr>
            <a:spAutoFit/>
          </a:bodyPr>
          <a:lstStyle/>
          <a:p>
            <a:pPr>
              <a:spcBef>
                <a:spcPct val="50000"/>
              </a:spcBef>
            </a:pPr>
            <a:r>
              <a:rPr lang="en-US" sz="2000" b="0" dirty="0"/>
              <a:t>Death counts and pollution levels</a:t>
            </a:r>
          </a:p>
        </p:txBody>
      </p:sp>
      <p:sp>
        <p:nvSpPr>
          <p:cNvPr id="6153" name="Rectangle 17"/>
          <p:cNvSpPr>
            <a:spLocks noChangeArrowheads="1"/>
          </p:cNvSpPr>
          <p:nvPr/>
        </p:nvSpPr>
        <p:spPr bwMode="auto">
          <a:xfrm flipH="1">
            <a:off x="5943600" y="5867400"/>
            <a:ext cx="1905000" cy="336550"/>
          </a:xfrm>
          <a:prstGeom prst="rect">
            <a:avLst/>
          </a:prstGeom>
          <a:noFill/>
          <a:ln w="9525">
            <a:noFill/>
            <a:miter lim="800000"/>
            <a:headEnd/>
            <a:tailEnd/>
          </a:ln>
        </p:spPr>
        <p:txBody>
          <a:bodyPr anchor="ctr">
            <a:spAutoFit/>
          </a:bodyPr>
          <a:lstStyle/>
          <a:p>
            <a:r>
              <a:rPr lang="en-US" sz="1600" b="0"/>
              <a:t>- Bell et al. 2004 </a:t>
            </a:r>
          </a:p>
        </p:txBody>
      </p:sp>
      <p:sp>
        <p:nvSpPr>
          <p:cNvPr id="6154" name="Line 7"/>
          <p:cNvSpPr>
            <a:spLocks noChangeShapeType="1"/>
          </p:cNvSpPr>
          <p:nvPr/>
        </p:nvSpPr>
        <p:spPr bwMode="auto">
          <a:xfrm>
            <a:off x="5343525" y="4473575"/>
            <a:ext cx="3124200" cy="0"/>
          </a:xfrm>
          <a:prstGeom prst="line">
            <a:avLst/>
          </a:prstGeom>
          <a:noFill/>
          <a:ln w="9525">
            <a:solidFill>
              <a:srgbClr val="FF0000"/>
            </a:solidFill>
            <a:round/>
            <a:headEnd/>
            <a:tailEnd/>
          </a:ln>
        </p:spPr>
        <p:txBody>
          <a:bodyPr/>
          <a:lstStyle/>
          <a:p>
            <a:endParaRPr lang="en-US"/>
          </a:p>
        </p:txBody>
      </p:sp>
      <p:sp>
        <p:nvSpPr>
          <p:cNvPr id="6155" name="Line 8"/>
          <p:cNvSpPr>
            <a:spLocks noChangeShapeType="1"/>
          </p:cNvSpPr>
          <p:nvPr/>
        </p:nvSpPr>
        <p:spPr bwMode="auto">
          <a:xfrm>
            <a:off x="6257925" y="4168775"/>
            <a:ext cx="152400" cy="304800"/>
          </a:xfrm>
          <a:prstGeom prst="line">
            <a:avLst/>
          </a:prstGeom>
          <a:noFill/>
          <a:ln w="9525">
            <a:solidFill>
              <a:srgbClr val="FF0000"/>
            </a:solidFill>
            <a:round/>
            <a:headEnd/>
            <a:tailEnd/>
          </a:ln>
        </p:spPr>
        <p:txBody>
          <a:bodyPr/>
          <a:lstStyle/>
          <a:p>
            <a:endParaRPr lang="en-US"/>
          </a:p>
        </p:txBody>
      </p:sp>
      <p:sp>
        <p:nvSpPr>
          <p:cNvPr id="6156" name="Line 9"/>
          <p:cNvSpPr>
            <a:spLocks noChangeShapeType="1"/>
          </p:cNvSpPr>
          <p:nvPr/>
        </p:nvSpPr>
        <p:spPr bwMode="auto">
          <a:xfrm>
            <a:off x="6410325" y="3711575"/>
            <a:ext cx="381000" cy="762000"/>
          </a:xfrm>
          <a:prstGeom prst="line">
            <a:avLst/>
          </a:prstGeom>
          <a:noFill/>
          <a:ln w="9525">
            <a:solidFill>
              <a:srgbClr val="FF0000"/>
            </a:solidFill>
            <a:round/>
            <a:headEnd/>
            <a:tailEnd/>
          </a:ln>
        </p:spPr>
        <p:txBody>
          <a:bodyPr/>
          <a:lstStyle/>
          <a:p>
            <a:endParaRPr lang="en-US"/>
          </a:p>
        </p:txBody>
      </p:sp>
      <p:sp>
        <p:nvSpPr>
          <p:cNvPr id="6157" name="Line 10"/>
          <p:cNvSpPr>
            <a:spLocks noChangeShapeType="1"/>
          </p:cNvSpPr>
          <p:nvPr/>
        </p:nvSpPr>
        <p:spPr bwMode="auto">
          <a:xfrm>
            <a:off x="6486525" y="3254375"/>
            <a:ext cx="609600" cy="1219200"/>
          </a:xfrm>
          <a:prstGeom prst="line">
            <a:avLst/>
          </a:prstGeom>
          <a:noFill/>
          <a:ln w="9525">
            <a:solidFill>
              <a:srgbClr val="FF0000"/>
            </a:solidFill>
            <a:round/>
            <a:headEnd/>
            <a:tailEnd/>
          </a:ln>
        </p:spPr>
        <p:txBody>
          <a:bodyPr/>
          <a:lstStyle/>
          <a:p>
            <a:endParaRPr lang="en-US"/>
          </a:p>
        </p:txBody>
      </p:sp>
      <p:sp>
        <p:nvSpPr>
          <p:cNvPr id="6158" name="Line 11"/>
          <p:cNvSpPr>
            <a:spLocks noChangeShapeType="1"/>
          </p:cNvSpPr>
          <p:nvPr/>
        </p:nvSpPr>
        <p:spPr bwMode="auto">
          <a:xfrm>
            <a:off x="6562725" y="2873375"/>
            <a:ext cx="800100" cy="1600200"/>
          </a:xfrm>
          <a:prstGeom prst="line">
            <a:avLst/>
          </a:prstGeom>
          <a:noFill/>
          <a:ln w="9525">
            <a:solidFill>
              <a:srgbClr val="FF0000"/>
            </a:solidFill>
            <a:round/>
            <a:headEnd/>
            <a:tailEnd/>
          </a:ln>
        </p:spPr>
        <p:txBody>
          <a:bodyPr/>
          <a:lstStyle/>
          <a:p>
            <a:endParaRPr lang="en-US"/>
          </a:p>
        </p:txBody>
      </p:sp>
      <p:sp>
        <p:nvSpPr>
          <p:cNvPr id="6159" name="Line 12"/>
          <p:cNvSpPr>
            <a:spLocks noChangeShapeType="1"/>
          </p:cNvSpPr>
          <p:nvPr/>
        </p:nvSpPr>
        <p:spPr bwMode="auto">
          <a:xfrm>
            <a:off x="6638925" y="2492375"/>
            <a:ext cx="990600" cy="1981200"/>
          </a:xfrm>
          <a:prstGeom prst="line">
            <a:avLst/>
          </a:prstGeom>
          <a:noFill/>
          <a:ln w="9525">
            <a:solidFill>
              <a:srgbClr val="FF0000"/>
            </a:solidFill>
            <a:round/>
            <a:headEnd/>
            <a:tailEnd/>
          </a:ln>
        </p:spPr>
        <p:txBody>
          <a:bodyPr/>
          <a:lstStyle/>
          <a:p>
            <a:endParaRPr lang="en-US"/>
          </a:p>
        </p:txBody>
      </p:sp>
      <p:sp>
        <p:nvSpPr>
          <p:cNvPr id="6160" name="Line 13"/>
          <p:cNvSpPr>
            <a:spLocks noChangeShapeType="1"/>
          </p:cNvSpPr>
          <p:nvPr/>
        </p:nvSpPr>
        <p:spPr bwMode="auto">
          <a:xfrm>
            <a:off x="7553325" y="3711575"/>
            <a:ext cx="381000" cy="762000"/>
          </a:xfrm>
          <a:prstGeom prst="line">
            <a:avLst/>
          </a:prstGeom>
          <a:noFill/>
          <a:ln w="9525">
            <a:solidFill>
              <a:srgbClr val="FF0000"/>
            </a:solidFill>
            <a:round/>
            <a:headEnd/>
            <a:tailEnd/>
          </a:ln>
        </p:spPr>
        <p:txBody>
          <a:bodyPr/>
          <a:lstStyle/>
          <a:p>
            <a:endParaRPr lang="en-US"/>
          </a:p>
        </p:txBody>
      </p:sp>
      <p:sp>
        <p:nvSpPr>
          <p:cNvPr id="6161" name="Line 14"/>
          <p:cNvSpPr>
            <a:spLocks noChangeShapeType="1"/>
          </p:cNvSpPr>
          <p:nvPr/>
        </p:nvSpPr>
        <p:spPr bwMode="auto">
          <a:xfrm>
            <a:off x="7934325" y="3863975"/>
            <a:ext cx="304800" cy="609600"/>
          </a:xfrm>
          <a:prstGeom prst="line">
            <a:avLst/>
          </a:prstGeom>
          <a:noFill/>
          <a:ln w="9525">
            <a:solidFill>
              <a:srgbClr val="FF0000"/>
            </a:solidFill>
            <a:round/>
            <a:headEnd/>
            <a:tailEnd/>
          </a:ln>
        </p:spPr>
        <p:txBody>
          <a:bodyPr/>
          <a:lstStyle/>
          <a:p>
            <a:endParaRPr lang="en-US"/>
          </a:p>
        </p:txBody>
      </p:sp>
      <p:sp>
        <p:nvSpPr>
          <p:cNvPr id="6162" name="Text Box 15"/>
          <p:cNvSpPr txBox="1">
            <a:spLocks noChangeArrowheads="1"/>
          </p:cNvSpPr>
          <p:nvPr/>
        </p:nvSpPr>
        <p:spPr bwMode="auto">
          <a:xfrm>
            <a:off x="5572125" y="2416175"/>
            <a:ext cx="1295400" cy="915988"/>
          </a:xfrm>
          <a:prstGeom prst="rect">
            <a:avLst/>
          </a:prstGeom>
          <a:noFill/>
          <a:ln w="9525">
            <a:noFill/>
            <a:miter lim="800000"/>
            <a:headEnd/>
            <a:tailEnd/>
          </a:ln>
        </p:spPr>
        <p:txBody>
          <a:bodyPr>
            <a:spAutoFit/>
          </a:bodyPr>
          <a:lstStyle/>
          <a:p>
            <a:pPr>
              <a:spcBef>
                <a:spcPct val="50000"/>
              </a:spcBef>
            </a:pPr>
            <a:r>
              <a:rPr lang="en-US" sz="1800" b="0">
                <a:solidFill>
                  <a:srgbClr val="CC0000"/>
                </a:solidFill>
              </a:rPr>
              <a:t>~10,000 Excess Deaths</a:t>
            </a:r>
          </a:p>
        </p:txBody>
      </p:sp>
      <p:pic>
        <p:nvPicPr>
          <p:cNvPr id="77826" name="Picture 2" descr="eiffel-tower"/>
          <p:cNvPicPr>
            <a:picLocks noChangeAspect="1" noChangeArrowheads="1"/>
          </p:cNvPicPr>
          <p:nvPr/>
        </p:nvPicPr>
        <p:blipFill>
          <a:blip r:embed="rId5" cstate="print"/>
          <a:srcRect/>
          <a:stretch>
            <a:fillRect/>
          </a:stretch>
        </p:blipFill>
        <p:spPr bwMode="auto">
          <a:xfrm>
            <a:off x="5334000" y="1676400"/>
            <a:ext cx="3325358" cy="2209800"/>
          </a:xfrm>
          <a:prstGeom prst="rect">
            <a:avLst/>
          </a:prstGeom>
          <a:noFill/>
        </p:spPr>
      </p:pic>
      <p:sp>
        <p:nvSpPr>
          <p:cNvPr id="20" name="TextBox 19"/>
          <p:cNvSpPr txBox="1"/>
          <p:nvPr/>
        </p:nvSpPr>
        <p:spPr>
          <a:xfrm>
            <a:off x="5410200" y="1828800"/>
            <a:ext cx="1676400" cy="461665"/>
          </a:xfrm>
          <a:prstGeom prst="rect">
            <a:avLst/>
          </a:prstGeom>
          <a:noFill/>
        </p:spPr>
        <p:txBody>
          <a:bodyPr wrap="square" rtlCol="0">
            <a:spAutoFit/>
          </a:bodyPr>
          <a:lstStyle/>
          <a:p>
            <a:r>
              <a:rPr lang="en-US" sz="1200" dirty="0"/>
              <a:t>Paris mid-March 2014</a:t>
            </a:r>
          </a:p>
          <a:p>
            <a:r>
              <a:rPr lang="en-US" sz="1200" dirty="0"/>
              <a:t>180 </a:t>
            </a:r>
            <a:r>
              <a:rPr lang="en-US" sz="1200" dirty="0">
                <a:latin typeface="Symbol" pitchFamily="18" charset="2"/>
              </a:rPr>
              <a:t>m</a:t>
            </a:r>
            <a:r>
              <a:rPr lang="en-US" sz="1200" dirty="0"/>
              <a:t>g/m</a:t>
            </a:r>
            <a:r>
              <a:rPr lang="en-US" sz="1200" baseline="30000" dirty="0"/>
              <a:t>3</a:t>
            </a:r>
            <a:endParaRPr lang="en-US" sz="1200" dirty="0"/>
          </a:p>
        </p:txBody>
      </p:sp>
      <p:pic>
        <p:nvPicPr>
          <p:cNvPr id="77828" name="Picture 4" descr="http://i.bnet.com/blogs/greenpeace-china-pollution-masks.jpg"/>
          <p:cNvPicPr>
            <a:picLocks noChangeAspect="1" noChangeArrowheads="1"/>
          </p:cNvPicPr>
          <p:nvPr/>
        </p:nvPicPr>
        <p:blipFill>
          <a:blip r:embed="rId6" cstate="print"/>
          <a:srcRect/>
          <a:stretch>
            <a:fillRect/>
          </a:stretch>
        </p:blipFill>
        <p:spPr bwMode="auto">
          <a:xfrm>
            <a:off x="5334000" y="4114799"/>
            <a:ext cx="3310508" cy="2183867"/>
          </a:xfrm>
          <a:prstGeom prst="rect">
            <a:avLst/>
          </a:prstGeom>
          <a:noFill/>
        </p:spPr>
      </p:pic>
      <p:sp>
        <p:nvSpPr>
          <p:cNvPr id="22" name="TextBox 21"/>
          <p:cNvSpPr txBox="1"/>
          <p:nvPr/>
        </p:nvSpPr>
        <p:spPr>
          <a:xfrm>
            <a:off x="5410200" y="4191000"/>
            <a:ext cx="1752600" cy="461665"/>
          </a:xfrm>
          <a:prstGeom prst="rect">
            <a:avLst/>
          </a:prstGeom>
          <a:noFill/>
        </p:spPr>
        <p:txBody>
          <a:bodyPr wrap="square" rtlCol="0">
            <a:spAutoFit/>
          </a:bodyPr>
          <a:lstStyle/>
          <a:p>
            <a:r>
              <a:rPr lang="en-US" sz="1200" dirty="0"/>
              <a:t>Beijing January 2014</a:t>
            </a:r>
          </a:p>
          <a:p>
            <a:r>
              <a:rPr lang="en-US" sz="1200" dirty="0"/>
              <a:t>755-900 </a:t>
            </a:r>
            <a:r>
              <a:rPr lang="en-US" sz="1200" dirty="0">
                <a:latin typeface="Symbol" pitchFamily="18" charset="2"/>
              </a:rPr>
              <a:t>m</a:t>
            </a:r>
            <a:r>
              <a:rPr lang="en-US" sz="1200" dirty="0"/>
              <a:t>g/m</a:t>
            </a:r>
            <a:r>
              <a:rPr lang="en-US" sz="1200" baseline="30000" dirty="0"/>
              <a:t>3</a:t>
            </a:r>
            <a:endParaRPr lang="en-US" sz="1200" dirty="0"/>
          </a:p>
        </p:txBody>
      </p:sp>
      <p:sp>
        <p:nvSpPr>
          <p:cNvPr id="24" name="TextBox 23"/>
          <p:cNvSpPr txBox="1"/>
          <p:nvPr/>
        </p:nvSpPr>
        <p:spPr>
          <a:xfrm>
            <a:off x="594804" y="960670"/>
            <a:ext cx="7920546" cy="461665"/>
          </a:xfrm>
          <a:prstGeom prst="rect">
            <a:avLst/>
          </a:prstGeom>
          <a:noFill/>
        </p:spPr>
        <p:txBody>
          <a:bodyPr wrap="square" rtlCol="0">
            <a:spAutoFit/>
          </a:bodyPr>
          <a:lstStyle/>
          <a:p>
            <a:pPr algn="ctr"/>
            <a:r>
              <a:rPr lang="en-US" sz="2400" i="1" dirty="0">
                <a:solidFill>
                  <a:srgbClr val="0070C0"/>
                </a:solidFill>
              </a:rPr>
              <a:t>Some associations are immediately apparent</a:t>
            </a:r>
          </a:p>
        </p:txBody>
      </p:sp>
      <p:sp>
        <p:nvSpPr>
          <p:cNvPr id="37" name="Title 1"/>
          <p:cNvSpPr txBox="1">
            <a:spLocks/>
          </p:cNvSpPr>
          <p:nvPr/>
        </p:nvSpPr>
        <p:spPr>
          <a:xfrm>
            <a:off x="457200" y="297864"/>
            <a:ext cx="8229600" cy="671945"/>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a:lstStyle>
          <a:p>
            <a:r>
              <a:rPr lang="en-US" altLang="en-US" sz="4000" dirty="0"/>
              <a:t>How can we start to think statistically?</a:t>
            </a:r>
          </a:p>
        </p:txBody>
      </p:sp>
    </p:spTree>
    <p:extLst>
      <p:ext uri="{BB962C8B-B14F-4D97-AF65-F5344CB8AC3E}">
        <p14:creationId xmlns:p14="http://schemas.microsoft.com/office/powerpoint/2010/main" val="2898811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8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8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78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782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3" grpId="0"/>
      <p:bldP spid="6154" grpId="0" animBg="1"/>
      <p:bldP spid="6155" grpId="0" animBg="1"/>
      <p:bldP spid="6156" grpId="0" animBg="1"/>
      <p:bldP spid="6157" grpId="0" animBg="1"/>
      <p:bldP spid="6158" grpId="0" animBg="1"/>
      <p:bldP spid="6159" grpId="0" animBg="1"/>
      <p:bldP spid="6160" grpId="0" animBg="1"/>
      <p:bldP spid="6161" grpId="0" animBg="1"/>
      <p:bldP spid="6162" grpId="0"/>
      <p:bldP spid="20" grpId="0"/>
      <p:bldP spid="20" grpId="1"/>
      <p:bldP spid="22" grpId="0"/>
      <p:bldP spid="22"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3143</TotalTime>
  <Words>2979</Words>
  <Application>Microsoft Office PowerPoint</Application>
  <PresentationFormat>On-screen Show (4:3)</PresentationFormat>
  <Paragraphs>353</Paragraphs>
  <Slides>43</Slides>
  <Notes>10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Arial</vt:lpstr>
      <vt:lpstr>Calibri</vt:lpstr>
      <vt:lpstr>Calibri Light</vt:lpstr>
      <vt:lpstr>Cambria Math</vt:lpstr>
      <vt:lpstr>Contemporary Brush</vt:lpstr>
      <vt:lpstr>Impact</vt:lpstr>
      <vt:lpstr>Symbol</vt:lpstr>
      <vt:lpstr>Times New Roman</vt:lpstr>
      <vt:lpstr>Verdana</vt:lpstr>
      <vt:lpstr>Office Theme</vt:lpstr>
      <vt:lpstr>SlideWrite Plus Document</vt:lpstr>
      <vt:lpstr>Introduction to Biostatistics</vt:lpstr>
      <vt:lpstr>Today: introduction to biostatistics</vt:lpstr>
      <vt:lpstr>Who am I?</vt:lpstr>
      <vt:lpstr>PowerPoint Presentation</vt:lpstr>
      <vt:lpstr>What is Biostatistics?</vt:lpstr>
      <vt:lpstr>Why is biostatistics important?</vt:lpstr>
      <vt:lpstr>Biostatistics in 2021</vt:lpstr>
      <vt:lpstr>How can we start to think statistically?</vt:lpstr>
      <vt:lpstr>PowerPoint Presentation</vt:lpstr>
      <vt:lpstr>How can we start to think statistically?</vt:lpstr>
      <vt:lpstr>Types of data</vt:lpstr>
      <vt:lpstr>A statistical approach can help us quantify evidence for associations</vt:lpstr>
      <vt:lpstr>A statistical approach can help us quantify evidence for associations</vt:lpstr>
      <vt:lpstr>A statistical approach can help us quantify evidence for associations</vt:lpstr>
      <vt:lpstr>A statistical approach can help us quantify evidence for associations</vt:lpstr>
      <vt:lpstr>Population vs.  Inference about population from a sample</vt:lpstr>
      <vt:lpstr>Our first “statistics”</vt:lpstr>
      <vt:lpstr>Some Notation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vs. population distribution</vt:lpstr>
      <vt:lpstr>PowerPoint Presentation</vt:lpstr>
      <vt:lpstr>PowerPoint Presentation</vt:lpstr>
      <vt:lpstr>PowerPoint Presentation</vt:lpstr>
      <vt:lpstr>PowerPoint Presentation</vt:lpstr>
      <vt:lpstr>PowerPoint Presentation</vt:lpstr>
      <vt:lpstr>The seven deadly sins  of statistical data analysis</vt:lpstr>
      <vt:lpstr>1. Correlation ≠ causation</vt:lpstr>
      <vt:lpstr>2. Displaying data badly</vt:lpstr>
      <vt:lpstr>3. Failing to assess model assumptions</vt:lpstr>
      <vt:lpstr>4. Over-reliance on hypothesis testing</vt:lpstr>
      <vt:lpstr>5. Drawing inference from biased samples</vt:lpstr>
      <vt:lpstr>6. Data dredging</vt:lpstr>
      <vt:lpstr>7. Extrapolating beyond range of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Siegmund</dc:creator>
  <cp:lastModifiedBy>Sandrah Proctor Eckel</cp:lastModifiedBy>
  <cp:revision>88</cp:revision>
  <cp:lastPrinted>2019-06-16T04:00:00Z</cp:lastPrinted>
  <dcterms:created xsi:type="dcterms:W3CDTF">2019-04-30T18:25:21Z</dcterms:created>
  <dcterms:modified xsi:type="dcterms:W3CDTF">2021-06-14T18:12:44Z</dcterms:modified>
</cp:coreProperties>
</file>